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99" r:id="rId2"/>
    <p:sldId id="258" r:id="rId3"/>
    <p:sldId id="293" r:id="rId4"/>
    <p:sldId id="280" r:id="rId5"/>
    <p:sldId id="281" r:id="rId6"/>
    <p:sldId id="282" r:id="rId7"/>
    <p:sldId id="283" r:id="rId8"/>
    <p:sldId id="284" r:id="rId9"/>
    <p:sldId id="296" r:id="rId10"/>
    <p:sldId id="286" r:id="rId11"/>
    <p:sldId id="295" r:id="rId12"/>
    <p:sldId id="288" r:id="rId13"/>
    <p:sldId id="294" r:id="rId14"/>
    <p:sldId id="292" r:id="rId15"/>
    <p:sldId id="291" r:id="rId16"/>
    <p:sldId id="297" r:id="rId17"/>
    <p:sldId id="298" r:id="rId18"/>
    <p:sldId id="290" r:id="rId19"/>
    <p:sldId id="300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8579"/>
    <a:srgbClr val="835E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Светлый стиль 2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4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B2C790-17BA-487A-BA23-DFB0B64A2A5E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AC233F-30E6-4B89-AB71-18DFB44CA8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8883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092134-4779-4C4F-8EE1-940D16AD1F11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90218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7911F4-3530-408D-9D68-C10E78B8D522}" type="slidenum">
              <a:rPr lang="ru-RU" smtClean="0"/>
              <a:t>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9329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DEF5-8A8C-499F-991E-27DADB57087E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9D250-467B-4096-8CE1-962A6B90F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2169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DEF5-8A8C-499F-991E-27DADB57087E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9D250-467B-4096-8CE1-962A6B90F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166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DEF5-8A8C-499F-991E-27DADB57087E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9D250-467B-4096-8CE1-962A6B90F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5764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DEF5-8A8C-499F-991E-27DADB57087E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9D250-467B-4096-8CE1-962A6B90F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422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DEF5-8A8C-499F-991E-27DADB57087E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9D250-467B-4096-8CE1-962A6B90F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578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DEF5-8A8C-499F-991E-27DADB57087E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9D250-467B-4096-8CE1-962A6B90F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50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DEF5-8A8C-499F-991E-27DADB57087E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9D250-467B-4096-8CE1-962A6B90F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1276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DEF5-8A8C-499F-991E-27DADB57087E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9D250-467B-4096-8CE1-962A6B90F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180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DEF5-8A8C-499F-991E-27DADB57087E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9D250-467B-4096-8CE1-962A6B90F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5657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DEF5-8A8C-499F-991E-27DADB57087E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9D250-467B-4096-8CE1-962A6B90F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7982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DEF5-8A8C-499F-991E-27DADB57087E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9D250-467B-4096-8CE1-962A6B90F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4128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9DEF5-8A8C-499F-991E-27DADB57087E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99D250-467B-4096-8CE1-962A6B90F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9551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-539931" y="3429001"/>
            <a:ext cx="12731931" cy="3429000"/>
          </a:xfrm>
          <a:prstGeom prst="rect">
            <a:avLst/>
          </a:prstGeom>
          <a:solidFill>
            <a:srgbClr val="FEF9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96000" tIns="540000" rtlCol="0" anchor="t" anchorCtr="0"/>
          <a:lstStyle/>
          <a:p>
            <a:pPr marL="263525"/>
            <a:r>
              <a:rPr lang="ru-RU" sz="3200" b="1" cap="all" dirty="0" smtClean="0">
                <a:solidFill>
                  <a:schemeClr val="accent1">
                    <a:lumMod val="75000"/>
                  </a:schemeClr>
                </a:solidFill>
                <a:ea typeface="Microsoft JhengHei UI Light" panose="020B0304030504040204" pitchFamily="34" charset="-120"/>
              </a:rPr>
              <a:t>ВНЕДРЕНИЕ </a:t>
            </a:r>
            <a:r>
              <a:rPr lang="ru-RU" sz="3200" b="1" cap="all" dirty="0">
                <a:solidFill>
                  <a:schemeClr val="accent1">
                    <a:lumMod val="75000"/>
                  </a:schemeClr>
                </a:solidFill>
                <a:ea typeface="Microsoft JhengHei UI Light" panose="020B0304030504040204" pitchFamily="34" charset="-120"/>
              </a:rPr>
              <a:t>СИСТЕМЫ УПРАВЛЕНИЯ </a:t>
            </a:r>
            <a:r>
              <a:rPr lang="ru-RU" sz="3200" b="1" cap="all" dirty="0" err="1" smtClean="0">
                <a:solidFill>
                  <a:schemeClr val="accent1">
                    <a:lumMod val="75000"/>
                  </a:schemeClr>
                </a:solidFill>
                <a:ea typeface="Microsoft JhengHei UI Light" panose="020B0304030504040204" pitchFamily="34" charset="-120"/>
              </a:rPr>
              <a:t>ПРОФЕССИОНАЛЬНЫми</a:t>
            </a:r>
            <a:r>
              <a:rPr lang="ru-RU" sz="3200" b="1" cap="all" dirty="0" smtClean="0">
                <a:solidFill>
                  <a:schemeClr val="accent1">
                    <a:lumMod val="75000"/>
                  </a:schemeClr>
                </a:solidFill>
                <a:ea typeface="Microsoft JhengHei UI Light" panose="020B0304030504040204" pitchFamily="34" charset="-120"/>
              </a:rPr>
              <a:t> </a:t>
            </a:r>
            <a:r>
              <a:rPr lang="ru-RU" sz="3200" b="1" cap="all" dirty="0" err="1" smtClean="0">
                <a:solidFill>
                  <a:schemeClr val="accent1">
                    <a:lumMod val="75000"/>
                  </a:schemeClr>
                </a:solidFill>
                <a:ea typeface="Microsoft JhengHei UI Light" panose="020B0304030504040204" pitchFamily="34" charset="-120"/>
              </a:rPr>
              <a:t>РИСКами</a:t>
            </a:r>
            <a:r>
              <a:rPr lang="ru-RU" sz="3200" b="1" cap="all" dirty="0" smtClean="0">
                <a:solidFill>
                  <a:schemeClr val="accent1">
                    <a:lumMod val="75000"/>
                  </a:schemeClr>
                </a:solidFill>
                <a:ea typeface="Microsoft JhengHei UI Light" panose="020B0304030504040204" pitchFamily="34" charset="-120"/>
              </a:rPr>
              <a:t> в сфере охраны труда</a:t>
            </a:r>
            <a:endParaRPr lang="ru-RU" sz="3200" b="1" cap="all" dirty="0">
              <a:solidFill>
                <a:schemeClr val="accent1">
                  <a:lumMod val="75000"/>
                </a:schemeClr>
              </a:solidFill>
              <a:ea typeface="Microsoft JhengHei UI Light" panose="020B0304030504040204" pitchFamily="34" charset="-120"/>
            </a:endParaRPr>
          </a:p>
          <a:p>
            <a:pPr marL="263525" algn="ctr"/>
            <a:endParaRPr lang="en-US" sz="3200" b="1" cap="all" dirty="0">
              <a:solidFill>
                <a:schemeClr val="accent1">
                  <a:lumMod val="75000"/>
                </a:schemeClr>
              </a:solidFill>
              <a:ea typeface="Microsoft JhengHei UI Light" panose="020B0304030504040204" pitchFamily="34" charset="-12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FFDB8487-083F-4B9E-8DE6-2B3F0A6F19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958" y="479248"/>
            <a:ext cx="3338423" cy="90264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394" b="6638"/>
          <a:stretch/>
        </p:blipFill>
        <p:spPr>
          <a:xfrm>
            <a:off x="-539931" y="1765413"/>
            <a:ext cx="12731931" cy="1854088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299115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5522"/>
            <a:ext cx="10515600" cy="3680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chemeClr val="accent5"/>
                </a:solidFill>
              </a:rPr>
              <a:t>Схема функционирования СУОТ организации</a:t>
            </a:r>
          </a:p>
        </p:txBody>
      </p:sp>
      <p:grpSp>
        <p:nvGrpSpPr>
          <p:cNvPr id="34" name="Группа 33"/>
          <p:cNvGrpSpPr/>
          <p:nvPr/>
        </p:nvGrpSpPr>
        <p:grpSpPr>
          <a:xfrm>
            <a:off x="483521" y="603382"/>
            <a:ext cx="1210083" cy="781768"/>
            <a:chOff x="6519457" y="1176080"/>
            <a:chExt cx="1324565" cy="704966"/>
          </a:xfrm>
        </p:grpSpPr>
        <p:sp>
          <p:nvSpPr>
            <p:cNvPr id="35" name="Скругленный прямоугольник 34"/>
            <p:cNvSpPr/>
            <p:nvPr/>
          </p:nvSpPr>
          <p:spPr>
            <a:xfrm>
              <a:off x="6519457" y="1176080"/>
              <a:ext cx="1324565" cy="704966"/>
            </a:xfrm>
            <a:prstGeom prst="roundRect">
              <a:avLst>
                <a:gd name="adj" fmla="val 10000"/>
              </a:avLst>
            </a:prstGeom>
            <a:solidFill>
              <a:srgbClr val="0070C0"/>
            </a:solidFill>
            <a:ln w="25400" cap="flat" cmpd="sng" algn="ctr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</p:sp>
        <p:sp>
          <p:nvSpPr>
            <p:cNvPr id="36" name="Скругленный прямоугольник 4"/>
            <p:cNvSpPr/>
            <p:nvPr/>
          </p:nvSpPr>
          <p:spPr>
            <a:xfrm>
              <a:off x="6519457" y="1176080"/>
              <a:ext cx="1324565" cy="46997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85344" tIns="85344" rIns="85344" bIns="45720" numCol="1" spcCol="1270" anchor="t" anchorCtr="0">
              <a:noAutofit/>
            </a:bodyPr>
            <a:lstStyle/>
            <a:p>
              <a:pPr marL="0" marR="0" lvl="0" indent="0" defTabSz="533400" eaLnBrk="1" fontAlgn="auto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sym typeface="PT Sans"/>
                </a:rPr>
                <a:t>Юридическое лицо</a:t>
              </a:r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501835" y="1418292"/>
            <a:ext cx="1407047" cy="2581092"/>
            <a:chOff x="6772514" y="1670460"/>
            <a:chExt cx="1324565" cy="2587906"/>
          </a:xfrm>
        </p:grpSpPr>
        <p:sp>
          <p:nvSpPr>
            <p:cNvPr id="38" name="Скругленный прямоугольник 37"/>
            <p:cNvSpPr/>
            <p:nvPr/>
          </p:nvSpPr>
          <p:spPr>
            <a:xfrm>
              <a:off x="6772514" y="1670460"/>
              <a:ext cx="1324565" cy="2587906"/>
            </a:xfrm>
            <a:prstGeom prst="roundRect">
              <a:avLst>
                <a:gd name="adj" fmla="val 10000"/>
              </a:avLst>
            </a:prstGeom>
            <a:solidFill>
              <a:srgbClr val="FFFFFF">
                <a:alpha val="90000"/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</p:sp>
        <p:sp>
          <p:nvSpPr>
            <p:cNvPr id="39" name="Скругленный прямоугольник 4"/>
            <p:cNvSpPr/>
            <p:nvPr/>
          </p:nvSpPr>
          <p:spPr>
            <a:xfrm>
              <a:off x="6811309" y="1709255"/>
              <a:ext cx="1246975" cy="251031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114300" marR="0" lvl="1" indent="-114300" defTabSz="533400" eaLnBrk="1" fontAlgn="auto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alibri"/>
                  <a:sym typeface="PT Sans"/>
                </a:rPr>
                <a:t>Обязанность создания и функционирования СУОТ (ст.212 ТК РФ)</a:t>
              </a:r>
            </a:p>
            <a:p>
              <a:pPr marL="114300" marR="0" lvl="1" indent="-114300" defTabSz="533400" eaLnBrk="1" fontAlgn="auto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alibri"/>
                  <a:sym typeface="PT Sans"/>
                </a:rPr>
                <a:t>Обязанность формирования и реализации мер управления для </a:t>
              </a:r>
              <a:r>
                <a:rPr kumimoji="0" lang="ru-RU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alibri"/>
                  <a:sym typeface="PT Sans"/>
                </a:rPr>
                <a:t>каждой</a:t>
              </a: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alibri"/>
                  <a:sym typeface="PT Sans"/>
                </a:rPr>
                <a:t> опасности</a:t>
              </a:r>
            </a:p>
          </p:txBody>
        </p:sp>
      </p:grpSp>
      <p:grpSp>
        <p:nvGrpSpPr>
          <p:cNvPr id="60" name="Группа 59"/>
          <p:cNvGrpSpPr/>
          <p:nvPr/>
        </p:nvGrpSpPr>
        <p:grpSpPr>
          <a:xfrm>
            <a:off x="2412297" y="583254"/>
            <a:ext cx="1180018" cy="781769"/>
            <a:chOff x="5991601" y="657165"/>
            <a:chExt cx="1180018" cy="708703"/>
          </a:xfrm>
        </p:grpSpPr>
        <p:sp>
          <p:nvSpPr>
            <p:cNvPr id="64" name="Скругленный прямоугольник 63"/>
            <p:cNvSpPr/>
            <p:nvPr/>
          </p:nvSpPr>
          <p:spPr>
            <a:xfrm>
              <a:off x="5991601" y="657165"/>
              <a:ext cx="1180018" cy="708703"/>
            </a:xfrm>
            <a:prstGeom prst="roundRect">
              <a:avLst>
                <a:gd name="adj" fmla="val 10000"/>
              </a:avLst>
            </a:prstGeom>
            <a:solidFill>
              <a:srgbClr val="008E8D"/>
            </a:solidFill>
            <a:ln w="25400" cap="flat" cmpd="sng" algn="ctr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65" name="Скругленный прямоугольник 4"/>
            <p:cNvSpPr/>
            <p:nvPr/>
          </p:nvSpPr>
          <p:spPr>
            <a:xfrm>
              <a:off x="6005426" y="670990"/>
              <a:ext cx="1152368" cy="44435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5344" tIns="85344" rIns="85344" bIns="45720" numCol="1" spcCol="1270" anchor="t" anchorCtr="0">
              <a:noAutofit/>
            </a:bodyPr>
            <a:lstStyle/>
            <a:p>
              <a:pPr lvl="0" algn="l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200" kern="1200" dirty="0">
                  <a:solidFill>
                    <a:srgbClr val="FFFFFF"/>
                  </a:solidFill>
                  <a:latin typeface="Calibri"/>
                  <a:ea typeface="+mn-ea"/>
                  <a:cs typeface="+mn-cs"/>
                </a:rPr>
                <a:t>Проведение Единой процедуры ОПР (СОУТ, ПК)</a:t>
              </a:r>
            </a:p>
          </p:txBody>
        </p:sp>
      </p:grpSp>
      <p:grpSp>
        <p:nvGrpSpPr>
          <p:cNvPr id="61" name="Группа 60"/>
          <p:cNvGrpSpPr/>
          <p:nvPr/>
        </p:nvGrpSpPr>
        <p:grpSpPr>
          <a:xfrm>
            <a:off x="2425913" y="1396464"/>
            <a:ext cx="1709803" cy="2602920"/>
            <a:chOff x="6217043" y="1100080"/>
            <a:chExt cx="1180018" cy="2901853"/>
          </a:xfrm>
        </p:grpSpPr>
        <p:sp>
          <p:nvSpPr>
            <p:cNvPr id="62" name="Скругленный прямоугольник 61"/>
            <p:cNvSpPr/>
            <p:nvPr/>
          </p:nvSpPr>
          <p:spPr>
            <a:xfrm>
              <a:off x="6217043" y="1100080"/>
              <a:ext cx="1180018" cy="2901853"/>
            </a:xfrm>
            <a:prstGeom prst="roundRect">
              <a:avLst>
                <a:gd name="adj" fmla="val 10000"/>
              </a:avLst>
            </a:prstGeom>
            <a:solidFill>
              <a:srgbClr val="FFFFFF">
                <a:alpha val="90000"/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rgbClr val="008E8D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3" name="Скругленный прямоугольник 6"/>
            <p:cNvSpPr/>
            <p:nvPr/>
          </p:nvSpPr>
          <p:spPr>
            <a:xfrm>
              <a:off x="6230868" y="1134641"/>
              <a:ext cx="1131631" cy="28327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200" kern="12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  <a:ea typeface="+mn-ea"/>
                  <a:cs typeface="+mn-cs"/>
                </a:rPr>
                <a:t>Определение </a:t>
              </a:r>
              <a:r>
                <a:rPr lang="en-US" sz="16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sym typeface="Symbol" panose="05050102010706020507" pitchFamily="18" charset="2"/>
                </a:rPr>
                <a:t>V</a:t>
              </a:r>
              <a:r>
                <a:rPr lang="ru-RU" sz="1200" dirty="0" err="1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sym typeface="Symbol" panose="05050102010706020507" pitchFamily="18" charset="2"/>
                </a:rPr>
                <a:t>опасн</a:t>
              </a:r>
              <a:r>
                <a:rPr lang="ru-RU" sz="12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sym typeface="Symbol" panose="05050102010706020507" pitchFamily="18" charset="2"/>
                </a:rPr>
                <a:t>. (кол-во)</a:t>
              </a:r>
              <a:endParaRPr lang="ru-RU" sz="1200" kern="1200" dirty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/>
                <a:ea typeface="+mn-ea"/>
                <a:cs typeface="+mn-cs"/>
              </a:endParaRPr>
            </a:p>
            <a:p>
              <a:pPr marL="114300" lvl="1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200" kern="12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  <a:ea typeface="+mn-ea"/>
                  <a:cs typeface="+mn-cs"/>
                </a:rPr>
                <a:t>Использование Единого классификатора опасностей, объединяющего ОПР, СОУТ, ПК (приказ Минтруда 438н);</a:t>
              </a:r>
            </a:p>
            <a:p>
              <a:pPr marL="114300" lvl="1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2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</a:rPr>
                <a:t>Передача результатов ОПР в систему учета – ФГИС УТ (</a:t>
              </a:r>
              <a:r>
                <a:rPr lang="ru-RU" sz="1200" dirty="0">
                  <a:solidFill>
                    <a:srgbClr val="C00000"/>
                  </a:solidFill>
                  <a:latin typeface="Calibri"/>
                </a:rPr>
                <a:t>новинка</a:t>
              </a:r>
              <a:r>
                <a:rPr lang="ru-RU" sz="12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</a:rPr>
                <a:t>)</a:t>
              </a:r>
              <a:endParaRPr lang="ru-RU" sz="1200" kern="1200" dirty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/>
                <a:ea typeface="+mn-ea"/>
                <a:cs typeface="+mn-cs"/>
              </a:endParaRPr>
            </a:p>
            <a:p>
              <a:pPr marL="0" lvl="1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ru-RU" sz="1200" kern="1200" dirty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7" name="Заголовок 1"/>
          <p:cNvSpPr txBox="1">
            <a:spLocks/>
          </p:cNvSpPr>
          <p:nvPr/>
        </p:nvSpPr>
        <p:spPr>
          <a:xfrm>
            <a:off x="3068009" y="7758115"/>
            <a:ext cx="6691741" cy="34503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AutoNum type="arabicPeriod"/>
            </a:pPr>
            <a:r>
              <a:rPr lang="ru-RU" sz="2400" dirty="0">
                <a:solidFill>
                  <a:schemeClr val="accent5"/>
                </a:solidFill>
              </a:rPr>
              <a:t>Списки требований формируются не на уровне Работодателя, поэтому характерен трудоемкий процесс привлечения к ответственности и в итоге – формальное отношение к вопросам ОТ;</a:t>
            </a:r>
          </a:p>
          <a:p>
            <a:pPr marL="457200" indent="-457200">
              <a:buAutoNum type="arabicPeriod"/>
            </a:pPr>
            <a:endParaRPr lang="ru-RU" sz="2400" dirty="0">
              <a:solidFill>
                <a:schemeClr val="accent5"/>
              </a:solidFill>
            </a:endParaRPr>
          </a:p>
          <a:p>
            <a:pPr marL="457200" indent="-457200">
              <a:buAutoNum type="arabicPeriod"/>
            </a:pPr>
            <a:r>
              <a:rPr lang="ru-RU" sz="2400" dirty="0">
                <a:solidFill>
                  <a:schemeClr val="accent5"/>
                </a:solidFill>
              </a:rPr>
              <a:t>Списком требований никогда не удастся учесть специфические особенности организаций, а постоянное его увеличение будет приводить к более формальному их соблюдению;</a:t>
            </a:r>
          </a:p>
          <a:p>
            <a:pPr marL="457200" indent="-457200">
              <a:buAutoNum type="arabicPeriod"/>
            </a:pPr>
            <a:endParaRPr lang="ru-RU" sz="2400" dirty="0">
              <a:solidFill>
                <a:schemeClr val="accent5"/>
              </a:solidFill>
            </a:endParaRPr>
          </a:p>
          <a:p>
            <a:pPr marL="457200" indent="-457200">
              <a:buAutoNum type="arabicPeriod"/>
            </a:pPr>
            <a:r>
              <a:rPr lang="ru-RU" sz="2400" dirty="0">
                <a:solidFill>
                  <a:schemeClr val="accent5"/>
                </a:solidFill>
              </a:rPr>
              <a:t>В рамках надзорной деятельности контролируются не функционирование процессов ОТ (на этапах планирование-выполнение-контроль и анализ-улучшение), а соблюдение отдельных «списков» требований, которые установлены только для отдельных видов работ, что делает его избирательном (5% организаций), трудоемким (контроль большого объема требований) и не управляемым</a:t>
            </a:r>
          </a:p>
          <a:p>
            <a:endParaRPr lang="ru-RU" sz="2400" dirty="0">
              <a:solidFill>
                <a:schemeClr val="accent5"/>
              </a:solidFill>
            </a:endParaRPr>
          </a:p>
        </p:txBody>
      </p:sp>
      <p:grpSp>
        <p:nvGrpSpPr>
          <p:cNvPr id="40" name="Группа 39">
            <a:extLst>
              <a:ext uri="{FF2B5EF4-FFF2-40B4-BE49-F238E27FC236}">
                <a16:creationId xmlns="" xmlns:a16="http://schemas.microsoft.com/office/drawing/2014/main" id="{57AE8CB3-41AF-441C-8A14-19928113DE6A}"/>
              </a:ext>
            </a:extLst>
          </p:cNvPr>
          <p:cNvGrpSpPr/>
          <p:nvPr/>
        </p:nvGrpSpPr>
        <p:grpSpPr>
          <a:xfrm>
            <a:off x="4455641" y="583254"/>
            <a:ext cx="1545664" cy="813209"/>
            <a:chOff x="5991601" y="657165"/>
            <a:chExt cx="1180018" cy="708703"/>
          </a:xfrm>
        </p:grpSpPr>
        <p:sp>
          <p:nvSpPr>
            <p:cNvPr id="41" name="Скругленный прямоугольник 63">
              <a:extLst>
                <a:ext uri="{FF2B5EF4-FFF2-40B4-BE49-F238E27FC236}">
                  <a16:creationId xmlns="" xmlns:a16="http://schemas.microsoft.com/office/drawing/2014/main" id="{1E662129-6171-44D1-B427-2FD73CE89601}"/>
                </a:ext>
              </a:extLst>
            </p:cNvPr>
            <p:cNvSpPr/>
            <p:nvPr/>
          </p:nvSpPr>
          <p:spPr>
            <a:xfrm>
              <a:off x="5991601" y="657165"/>
              <a:ext cx="1180018" cy="708703"/>
            </a:xfrm>
            <a:prstGeom prst="roundRect">
              <a:avLst>
                <a:gd name="adj" fmla="val 10000"/>
              </a:avLst>
            </a:prstGeom>
            <a:solidFill>
              <a:srgbClr val="008E8D"/>
            </a:solidFill>
            <a:ln w="25400" cap="flat" cmpd="sng" algn="ctr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42" name="Скругленный прямоугольник 4">
              <a:extLst>
                <a:ext uri="{FF2B5EF4-FFF2-40B4-BE49-F238E27FC236}">
                  <a16:creationId xmlns="" xmlns:a16="http://schemas.microsoft.com/office/drawing/2014/main" id="{87205AB7-4DF2-48B5-AF70-DF385980D269}"/>
                </a:ext>
              </a:extLst>
            </p:cNvPr>
            <p:cNvSpPr/>
            <p:nvPr/>
          </p:nvSpPr>
          <p:spPr>
            <a:xfrm>
              <a:off x="6005426" y="670990"/>
              <a:ext cx="1152368" cy="44435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5344" tIns="85344" rIns="85344" bIns="45720" numCol="1" spcCol="1270" anchor="t" anchorCtr="0">
              <a:noAutofit/>
            </a:bodyPr>
            <a:lstStyle/>
            <a:p>
              <a:pPr lvl="0" algn="l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200" kern="1200" dirty="0">
                  <a:solidFill>
                    <a:srgbClr val="FFFFFF"/>
                  </a:solidFill>
                  <a:latin typeface="Calibri"/>
                  <a:ea typeface="+mn-ea"/>
                  <a:cs typeface="+mn-cs"/>
                </a:rPr>
                <a:t>Использование индивидуальных  инструментов управления</a:t>
              </a:r>
            </a:p>
          </p:txBody>
        </p:sp>
      </p:grpSp>
      <p:grpSp>
        <p:nvGrpSpPr>
          <p:cNvPr id="44" name="Группа 43">
            <a:extLst>
              <a:ext uri="{FF2B5EF4-FFF2-40B4-BE49-F238E27FC236}">
                <a16:creationId xmlns="" xmlns:a16="http://schemas.microsoft.com/office/drawing/2014/main" id="{B22AF085-4375-4182-B805-BFE6949B0A7A}"/>
              </a:ext>
            </a:extLst>
          </p:cNvPr>
          <p:cNvGrpSpPr/>
          <p:nvPr/>
        </p:nvGrpSpPr>
        <p:grpSpPr>
          <a:xfrm>
            <a:off x="4470248" y="1412327"/>
            <a:ext cx="2195720" cy="2587057"/>
            <a:chOff x="6217043" y="1100080"/>
            <a:chExt cx="1180018" cy="2901853"/>
          </a:xfrm>
        </p:grpSpPr>
        <p:sp>
          <p:nvSpPr>
            <p:cNvPr id="45" name="Скругленный прямоугольник 61">
              <a:extLst>
                <a:ext uri="{FF2B5EF4-FFF2-40B4-BE49-F238E27FC236}">
                  <a16:creationId xmlns="" xmlns:a16="http://schemas.microsoft.com/office/drawing/2014/main" id="{BBFCD8CB-0370-4632-87A3-3EE36F22CD2E}"/>
                </a:ext>
              </a:extLst>
            </p:cNvPr>
            <p:cNvSpPr/>
            <p:nvPr/>
          </p:nvSpPr>
          <p:spPr>
            <a:xfrm>
              <a:off x="6217043" y="1100080"/>
              <a:ext cx="1180018" cy="2901853"/>
            </a:xfrm>
            <a:prstGeom prst="roundRect">
              <a:avLst>
                <a:gd name="adj" fmla="val 10000"/>
              </a:avLst>
            </a:prstGeom>
            <a:solidFill>
              <a:srgbClr val="FFFFFF">
                <a:alpha val="90000"/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rgbClr val="008E8D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6" name="Скругленный прямоугольник 6">
              <a:extLst>
                <a:ext uri="{FF2B5EF4-FFF2-40B4-BE49-F238E27FC236}">
                  <a16:creationId xmlns="" xmlns:a16="http://schemas.microsoft.com/office/drawing/2014/main" id="{11246C35-4300-4826-97E1-4E0886EB64D6}"/>
                </a:ext>
              </a:extLst>
            </p:cNvPr>
            <p:cNvSpPr/>
            <p:nvPr/>
          </p:nvSpPr>
          <p:spPr>
            <a:xfrm>
              <a:off x="6230868" y="1134641"/>
              <a:ext cx="1131631" cy="28327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114300" lvl="1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200" kern="12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  <a:ea typeface="+mn-ea"/>
                  <a:cs typeface="+mn-cs"/>
                </a:rPr>
                <a:t>Медосмотры;</a:t>
              </a:r>
            </a:p>
            <a:p>
              <a:pPr marL="114300" lvl="1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2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</a:rPr>
                <a:t>Обучение;</a:t>
              </a:r>
            </a:p>
            <a:p>
              <a:pPr marL="114300" lvl="1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200" kern="12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  <a:ea typeface="+mn-ea"/>
                  <a:cs typeface="+mn-cs"/>
                </a:rPr>
                <a:t>Инструктирование;</a:t>
              </a:r>
            </a:p>
            <a:p>
              <a:pPr marL="114300" lvl="1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2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</a:rPr>
                <a:t>СИЗ и СКЗ.</a:t>
              </a:r>
            </a:p>
          </p:txBody>
        </p:sp>
      </p:grpSp>
      <p:grpSp>
        <p:nvGrpSpPr>
          <p:cNvPr id="47" name="Группа 46">
            <a:extLst>
              <a:ext uri="{FF2B5EF4-FFF2-40B4-BE49-F238E27FC236}">
                <a16:creationId xmlns="" xmlns:a16="http://schemas.microsoft.com/office/drawing/2014/main" id="{0932896F-D2BF-4B89-BEE7-47F478C4D18C}"/>
              </a:ext>
            </a:extLst>
          </p:cNvPr>
          <p:cNvGrpSpPr/>
          <p:nvPr/>
        </p:nvGrpSpPr>
        <p:grpSpPr>
          <a:xfrm>
            <a:off x="6864631" y="571941"/>
            <a:ext cx="1545664" cy="813209"/>
            <a:chOff x="5991601" y="657165"/>
            <a:chExt cx="1180018" cy="708703"/>
          </a:xfrm>
        </p:grpSpPr>
        <p:sp>
          <p:nvSpPr>
            <p:cNvPr id="48" name="Скругленный прямоугольник 63">
              <a:extLst>
                <a:ext uri="{FF2B5EF4-FFF2-40B4-BE49-F238E27FC236}">
                  <a16:creationId xmlns="" xmlns:a16="http://schemas.microsoft.com/office/drawing/2014/main" id="{80E43B7D-FFEC-4A95-84F3-D64E700923BA}"/>
                </a:ext>
              </a:extLst>
            </p:cNvPr>
            <p:cNvSpPr/>
            <p:nvPr/>
          </p:nvSpPr>
          <p:spPr>
            <a:xfrm>
              <a:off x="5991601" y="657165"/>
              <a:ext cx="1180018" cy="708703"/>
            </a:xfrm>
            <a:prstGeom prst="roundRect">
              <a:avLst>
                <a:gd name="adj" fmla="val 10000"/>
              </a:avLst>
            </a:prstGeom>
            <a:solidFill>
              <a:srgbClr val="008E8D"/>
            </a:solidFill>
            <a:ln w="25400" cap="flat" cmpd="sng" algn="ctr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49" name="Скругленный прямоугольник 4">
              <a:extLst>
                <a:ext uri="{FF2B5EF4-FFF2-40B4-BE49-F238E27FC236}">
                  <a16:creationId xmlns="" xmlns:a16="http://schemas.microsoft.com/office/drawing/2014/main" id="{36317E00-F2B1-4D37-B6FA-DBF4F0983F60}"/>
                </a:ext>
              </a:extLst>
            </p:cNvPr>
            <p:cNvSpPr/>
            <p:nvPr/>
          </p:nvSpPr>
          <p:spPr>
            <a:xfrm>
              <a:off x="6005426" y="670990"/>
              <a:ext cx="1152368" cy="44435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5344" tIns="85344" rIns="85344" bIns="45720" numCol="1" spcCol="1270" anchor="t" anchorCtr="0">
              <a:noAutofit/>
            </a:bodyPr>
            <a:lstStyle/>
            <a:p>
              <a:pPr lvl="0" algn="l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200" kern="1200" dirty="0">
                  <a:solidFill>
                    <a:srgbClr val="FFFFFF"/>
                  </a:solidFill>
                  <a:latin typeface="Calibri"/>
                  <a:ea typeface="+mn-ea"/>
                  <a:cs typeface="+mn-cs"/>
                </a:rPr>
                <a:t>Формирования плана мероприятий – плана работ на год</a:t>
              </a:r>
            </a:p>
          </p:txBody>
        </p:sp>
      </p:grpSp>
      <p:grpSp>
        <p:nvGrpSpPr>
          <p:cNvPr id="50" name="Группа 49">
            <a:extLst>
              <a:ext uri="{FF2B5EF4-FFF2-40B4-BE49-F238E27FC236}">
                <a16:creationId xmlns="" xmlns:a16="http://schemas.microsoft.com/office/drawing/2014/main" id="{1825596F-86C5-40E7-BF64-1DBFBD36649D}"/>
              </a:ext>
            </a:extLst>
          </p:cNvPr>
          <p:cNvGrpSpPr/>
          <p:nvPr/>
        </p:nvGrpSpPr>
        <p:grpSpPr>
          <a:xfrm>
            <a:off x="6885292" y="1423187"/>
            <a:ext cx="1506894" cy="2576197"/>
            <a:chOff x="6217043" y="1100080"/>
            <a:chExt cx="1180018" cy="2901853"/>
          </a:xfrm>
        </p:grpSpPr>
        <p:sp>
          <p:nvSpPr>
            <p:cNvPr id="51" name="Скругленный прямоугольник 61">
              <a:extLst>
                <a:ext uri="{FF2B5EF4-FFF2-40B4-BE49-F238E27FC236}">
                  <a16:creationId xmlns="" xmlns:a16="http://schemas.microsoft.com/office/drawing/2014/main" id="{AB76B50C-3032-49F8-9FBC-706C3A3F703D}"/>
                </a:ext>
              </a:extLst>
            </p:cNvPr>
            <p:cNvSpPr/>
            <p:nvPr/>
          </p:nvSpPr>
          <p:spPr>
            <a:xfrm>
              <a:off x="6217043" y="1100080"/>
              <a:ext cx="1180018" cy="2901853"/>
            </a:xfrm>
            <a:prstGeom prst="roundRect">
              <a:avLst>
                <a:gd name="adj" fmla="val 10000"/>
              </a:avLst>
            </a:prstGeom>
            <a:solidFill>
              <a:srgbClr val="FFFFFF">
                <a:alpha val="90000"/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rgbClr val="008E8D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2" name="Скругленный прямоугольник 6">
              <a:extLst>
                <a:ext uri="{FF2B5EF4-FFF2-40B4-BE49-F238E27FC236}">
                  <a16:creationId xmlns="" xmlns:a16="http://schemas.microsoft.com/office/drawing/2014/main" id="{0F01C468-64FB-4E13-8BC9-FE32D2EA49F7}"/>
                </a:ext>
              </a:extLst>
            </p:cNvPr>
            <p:cNvSpPr/>
            <p:nvPr/>
          </p:nvSpPr>
          <p:spPr>
            <a:xfrm>
              <a:off x="6230868" y="1134641"/>
              <a:ext cx="1131631" cy="28327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114300" lvl="1" indent="-114300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200" kern="12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  <a:ea typeface="+mn-ea"/>
                  <a:cs typeface="+mn-cs"/>
                </a:rPr>
                <a:t>Мероприятия по ОТ должны быть </a:t>
              </a:r>
              <a:r>
                <a:rPr lang="ru-RU" sz="1200" b="1" kern="12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  <a:ea typeface="+mn-ea"/>
                  <a:cs typeface="+mn-cs"/>
                </a:rPr>
                <a:t>обусловлены</a:t>
              </a:r>
              <a:r>
                <a:rPr lang="ru-RU" sz="1200" kern="12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  <a:ea typeface="+mn-ea"/>
                  <a:cs typeface="+mn-cs"/>
                </a:rPr>
                <a:t> и связаны с опасностями:</a:t>
              </a:r>
              <a:endParaRPr lang="ru-RU" sz="1600" kern="1200" dirty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/>
                <a:ea typeface="+mn-ea"/>
                <a:cs typeface="+mn-cs"/>
              </a:endParaRPr>
            </a:p>
            <a:p>
              <a:pPr marL="0" lvl="1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sz="16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</a:rPr>
                <a:t>V</a:t>
              </a:r>
              <a:r>
                <a:rPr lang="ru-RU" sz="12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</a:rPr>
                <a:t>мер </a:t>
              </a:r>
              <a:r>
                <a:rPr lang="ru-RU" sz="12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  <a:sym typeface="Symbol" panose="05050102010706020507" pitchFamily="18" charset="2"/>
                </a:rPr>
                <a:t> </a:t>
              </a:r>
              <a:r>
                <a:rPr lang="en-US" sz="16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  <a:sym typeface="Symbol" panose="05050102010706020507" pitchFamily="18" charset="2"/>
                </a:rPr>
                <a:t>V</a:t>
              </a:r>
              <a:r>
                <a:rPr lang="ru-RU" sz="1200" dirty="0" err="1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  <a:sym typeface="Symbol" panose="05050102010706020507" pitchFamily="18" charset="2"/>
                </a:rPr>
                <a:t>опасн</a:t>
              </a:r>
              <a:r>
                <a:rPr lang="ru-RU" sz="12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  <a:sym typeface="Symbol" panose="05050102010706020507" pitchFamily="18" charset="2"/>
                </a:rPr>
                <a:t>.</a:t>
              </a:r>
            </a:p>
            <a:p>
              <a:pPr marL="0" lvl="1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200" kern="12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  <a:ea typeface="+mn-ea"/>
                  <a:cs typeface="+mn-cs"/>
                  <a:sym typeface="Symbol" panose="05050102010706020507" pitchFamily="18" charset="2"/>
                </a:rPr>
                <a:t>Направляется во ФГИС УТ</a:t>
              </a:r>
              <a:endParaRPr lang="ru-RU" sz="1200" kern="1200" dirty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/>
                <a:ea typeface="+mn-ea"/>
                <a:cs typeface="+mn-cs"/>
              </a:endParaRPr>
            </a:p>
            <a:p>
              <a:pPr marL="0" lvl="1" algn="l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ru-RU" sz="1200" kern="1200" dirty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3" name="Группа 52">
            <a:extLst>
              <a:ext uri="{FF2B5EF4-FFF2-40B4-BE49-F238E27FC236}">
                <a16:creationId xmlns="" xmlns:a16="http://schemas.microsoft.com/office/drawing/2014/main" id="{1631757D-217E-4724-9091-27E1B4A14762}"/>
              </a:ext>
            </a:extLst>
          </p:cNvPr>
          <p:cNvGrpSpPr/>
          <p:nvPr/>
        </p:nvGrpSpPr>
        <p:grpSpPr>
          <a:xfrm>
            <a:off x="9533596" y="321034"/>
            <a:ext cx="2538897" cy="898929"/>
            <a:chOff x="6519457" y="1176080"/>
            <a:chExt cx="1324565" cy="704966"/>
          </a:xfrm>
        </p:grpSpPr>
        <p:sp>
          <p:nvSpPr>
            <p:cNvPr id="54" name="Скругленный прямоугольник 34">
              <a:extLst>
                <a:ext uri="{FF2B5EF4-FFF2-40B4-BE49-F238E27FC236}">
                  <a16:creationId xmlns="" xmlns:a16="http://schemas.microsoft.com/office/drawing/2014/main" id="{D63FA58A-9E26-4A4F-89E9-A70E3687412C}"/>
                </a:ext>
              </a:extLst>
            </p:cNvPr>
            <p:cNvSpPr/>
            <p:nvPr/>
          </p:nvSpPr>
          <p:spPr>
            <a:xfrm>
              <a:off x="6519457" y="1176080"/>
              <a:ext cx="1324565" cy="704966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  <a:ln w="25400" cap="flat" cmpd="sng" algn="ctr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</p:sp>
        <p:sp>
          <p:nvSpPr>
            <p:cNvPr id="55" name="Скругленный прямоугольник 4">
              <a:extLst>
                <a:ext uri="{FF2B5EF4-FFF2-40B4-BE49-F238E27FC236}">
                  <a16:creationId xmlns="" xmlns:a16="http://schemas.microsoft.com/office/drawing/2014/main" id="{98D5D6EB-132E-448B-9F25-5E326A390ABE}"/>
                </a:ext>
              </a:extLst>
            </p:cNvPr>
            <p:cNvSpPr/>
            <p:nvPr/>
          </p:nvSpPr>
          <p:spPr>
            <a:xfrm>
              <a:off x="6519457" y="1176080"/>
              <a:ext cx="1324565" cy="46997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85344" tIns="85344" rIns="85344" bIns="45720" numCol="1" spcCol="1270" anchor="t" anchorCtr="0">
              <a:noAutofit/>
            </a:bodyPr>
            <a:lstStyle/>
            <a:p>
              <a:pPr marL="0" marR="0" lvl="0" indent="0" defTabSz="533400" eaLnBrk="1" fontAlgn="auto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200" kern="0" dirty="0">
                  <a:solidFill>
                    <a:srgbClr val="FFFFFF"/>
                  </a:solidFill>
                  <a:latin typeface="Calibri"/>
                  <a:sym typeface="PT Sans"/>
                </a:rPr>
                <a:t>КОНТРОЛЬ и НАДЗОР – Роструд:</a:t>
              </a:r>
            </a:p>
            <a:p>
              <a:pPr marL="0" marR="0" lvl="0" indent="0" defTabSz="533400" eaLnBrk="1" fontAlgn="auto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sym typeface="PT Sans"/>
                </a:rPr>
                <a:t>Анализ </a:t>
              </a:r>
              <a:r>
                <a:rPr lang="ru-RU" sz="1200" kern="0" dirty="0">
                  <a:solidFill>
                    <a:srgbClr val="FFFFFF"/>
                  </a:solidFill>
                  <a:latin typeface="Calibri"/>
                  <a:sym typeface="PT Sans"/>
                </a:rPr>
                <a:t>результатов ОПР в ФГИС ОПР – мониторинг деятельности организаций (</a:t>
              </a:r>
              <a:r>
                <a:rPr lang="ru-RU" sz="1200" kern="0" dirty="0" err="1">
                  <a:solidFill>
                    <a:srgbClr val="FFFFFF"/>
                  </a:solidFill>
                  <a:latin typeface="Calibri"/>
                  <a:sym typeface="PT Sans"/>
                </a:rPr>
                <a:t>автоматизированно</a:t>
              </a:r>
              <a:r>
                <a:rPr lang="ru-RU" sz="1200" kern="0" dirty="0">
                  <a:solidFill>
                    <a:srgbClr val="FFFFFF"/>
                  </a:solidFill>
                  <a:latin typeface="Calibri"/>
                  <a:sym typeface="PT Sans"/>
                </a:rPr>
                <a:t>)</a:t>
              </a:r>
              <a:endPara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sym typeface="PT Sans"/>
              </a:endParaRPr>
            </a:p>
          </p:txBody>
        </p:sp>
      </p:grpSp>
      <p:grpSp>
        <p:nvGrpSpPr>
          <p:cNvPr id="56" name="Группа 55">
            <a:extLst>
              <a:ext uri="{FF2B5EF4-FFF2-40B4-BE49-F238E27FC236}">
                <a16:creationId xmlns="" xmlns:a16="http://schemas.microsoft.com/office/drawing/2014/main" id="{5355CE92-D1F9-4F3D-94C8-5A541192148B}"/>
              </a:ext>
            </a:extLst>
          </p:cNvPr>
          <p:cNvGrpSpPr/>
          <p:nvPr/>
        </p:nvGrpSpPr>
        <p:grpSpPr>
          <a:xfrm>
            <a:off x="9533596" y="1314820"/>
            <a:ext cx="2575546" cy="975610"/>
            <a:chOff x="6519457" y="1176080"/>
            <a:chExt cx="1324565" cy="704966"/>
          </a:xfrm>
        </p:grpSpPr>
        <p:sp>
          <p:nvSpPr>
            <p:cNvPr id="57" name="Скругленный прямоугольник 34">
              <a:extLst>
                <a:ext uri="{FF2B5EF4-FFF2-40B4-BE49-F238E27FC236}">
                  <a16:creationId xmlns="" xmlns:a16="http://schemas.microsoft.com/office/drawing/2014/main" id="{28D2CD8D-1289-4CEE-ACDA-1CE3D886BADC}"/>
                </a:ext>
              </a:extLst>
            </p:cNvPr>
            <p:cNvSpPr/>
            <p:nvPr/>
          </p:nvSpPr>
          <p:spPr>
            <a:xfrm>
              <a:off x="6519457" y="1176080"/>
              <a:ext cx="1324565" cy="704966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  <a:ln w="25400" cap="flat" cmpd="sng" algn="ctr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</p:sp>
        <p:sp>
          <p:nvSpPr>
            <p:cNvPr id="58" name="Скругленный прямоугольник 4">
              <a:extLst>
                <a:ext uri="{FF2B5EF4-FFF2-40B4-BE49-F238E27FC236}">
                  <a16:creationId xmlns="" xmlns:a16="http://schemas.microsoft.com/office/drawing/2014/main" id="{F48ECCE5-9586-4997-B68D-CA4464B9FBDF}"/>
                </a:ext>
              </a:extLst>
            </p:cNvPr>
            <p:cNvSpPr/>
            <p:nvPr/>
          </p:nvSpPr>
          <p:spPr>
            <a:xfrm>
              <a:off x="6519457" y="1176080"/>
              <a:ext cx="1324565" cy="46997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85344" tIns="85344" rIns="85344" bIns="45720" numCol="1" spcCol="1270" anchor="t" anchorCtr="0">
              <a:noAutofit/>
            </a:bodyPr>
            <a:lstStyle/>
            <a:p>
              <a:pPr marL="0" marR="0" lvl="0" indent="0" defTabSz="533400" eaLnBrk="1" fontAlgn="auto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sym typeface="PT Sans"/>
                </a:rPr>
                <a:t>Социальное страхование – ФСС РФ:</a:t>
              </a:r>
            </a:p>
            <a:p>
              <a:pPr marL="0" marR="0" lvl="0" indent="0" defTabSz="533400" eaLnBrk="1" fontAlgn="auto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200" kern="0" dirty="0">
                  <a:solidFill>
                    <a:srgbClr val="FFFFFF"/>
                  </a:solidFill>
                  <a:latin typeface="Calibri"/>
                  <a:sym typeface="PT Sans"/>
                </a:rPr>
                <a:t>Установление страховых тарифов в зависимости от суммы затрат организаций на мероприятия по ОТ</a:t>
              </a:r>
              <a:endPara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sym typeface="PT Sans"/>
              </a:endParaRPr>
            </a:p>
          </p:txBody>
        </p:sp>
      </p:grpSp>
      <p:grpSp>
        <p:nvGrpSpPr>
          <p:cNvPr id="79" name="Группа 78">
            <a:extLst>
              <a:ext uri="{FF2B5EF4-FFF2-40B4-BE49-F238E27FC236}">
                <a16:creationId xmlns="" xmlns:a16="http://schemas.microsoft.com/office/drawing/2014/main" id="{AA095A98-123D-4B2B-BC27-08548E6E8091}"/>
              </a:ext>
            </a:extLst>
          </p:cNvPr>
          <p:cNvGrpSpPr/>
          <p:nvPr/>
        </p:nvGrpSpPr>
        <p:grpSpPr>
          <a:xfrm>
            <a:off x="8889417" y="2327048"/>
            <a:ext cx="3219725" cy="1672336"/>
            <a:chOff x="6772514" y="1670460"/>
            <a:chExt cx="1324565" cy="2587906"/>
          </a:xfrm>
        </p:grpSpPr>
        <p:sp>
          <p:nvSpPr>
            <p:cNvPr id="80" name="Скругленный прямоугольник 37">
              <a:extLst>
                <a:ext uri="{FF2B5EF4-FFF2-40B4-BE49-F238E27FC236}">
                  <a16:creationId xmlns="" xmlns:a16="http://schemas.microsoft.com/office/drawing/2014/main" id="{44DBD8D6-4034-4201-B5BC-BB7855C1DB7D}"/>
                </a:ext>
              </a:extLst>
            </p:cNvPr>
            <p:cNvSpPr/>
            <p:nvPr/>
          </p:nvSpPr>
          <p:spPr>
            <a:xfrm>
              <a:off x="6772514" y="1670460"/>
              <a:ext cx="1324565" cy="2587906"/>
            </a:xfrm>
            <a:prstGeom prst="roundRect">
              <a:avLst>
                <a:gd name="adj" fmla="val 10000"/>
              </a:avLst>
            </a:prstGeom>
            <a:solidFill>
              <a:srgbClr val="FFFFFF">
                <a:alpha val="90000"/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rgbClr val="C00000"/>
              </a:solidFill>
              <a:prstDash val="solid"/>
            </a:ln>
            <a:effectLst/>
          </p:spPr>
        </p:sp>
        <p:sp>
          <p:nvSpPr>
            <p:cNvPr id="81" name="Скругленный прямоугольник 4">
              <a:extLst>
                <a:ext uri="{FF2B5EF4-FFF2-40B4-BE49-F238E27FC236}">
                  <a16:creationId xmlns="" xmlns:a16="http://schemas.microsoft.com/office/drawing/2014/main" id="{9CBB9E9E-F265-48E2-9A23-0A014A74D623}"/>
                </a:ext>
              </a:extLst>
            </p:cNvPr>
            <p:cNvSpPr/>
            <p:nvPr/>
          </p:nvSpPr>
          <p:spPr>
            <a:xfrm>
              <a:off x="6811309" y="1709255"/>
              <a:ext cx="1246975" cy="251031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114300" marR="0" lvl="1" indent="-114300" defTabSz="533400" eaLnBrk="1" fontAlgn="auto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lang="ru-RU" sz="1200" kern="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  <a:sym typeface="PT Sans"/>
                </a:rPr>
                <a:t>Основной критерий оценки – затраты на мероприятия по ОТ в объеме не менее 0,2% от себестоимости (ст. 226 ТК РФ);</a:t>
              </a:r>
            </a:p>
            <a:p>
              <a:pPr marL="114300" marR="0" lvl="1" indent="-114300" defTabSz="533400" eaLnBrk="1" fontAlgn="auto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lang="ru-RU" sz="1200" kern="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  <a:sym typeface="PT Sans"/>
                </a:rPr>
                <a:t>Снижение базового страхового тарифа и (или) установление скидки при превышении 0,2%;</a:t>
              </a:r>
            </a:p>
            <a:p>
              <a:pPr marL="114300" marR="0" lvl="1" indent="-114300" defTabSz="533400" eaLnBrk="1" fontAlgn="auto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alibri"/>
                  <a:sym typeface="PT Sans"/>
                </a:rPr>
                <a:t>Увеличение базового страхового тарифа и (или) установление надбавки при недофинансировании 0,2%</a:t>
              </a:r>
            </a:p>
          </p:txBody>
        </p:sp>
      </p:grpSp>
      <p:grpSp>
        <p:nvGrpSpPr>
          <p:cNvPr id="82" name="Группа 81">
            <a:extLst>
              <a:ext uri="{FF2B5EF4-FFF2-40B4-BE49-F238E27FC236}">
                <a16:creationId xmlns="" xmlns:a16="http://schemas.microsoft.com/office/drawing/2014/main" id="{001976A5-E1CA-4225-B29C-80D2C9BBC787}"/>
              </a:ext>
            </a:extLst>
          </p:cNvPr>
          <p:cNvGrpSpPr/>
          <p:nvPr/>
        </p:nvGrpSpPr>
        <p:grpSpPr>
          <a:xfrm>
            <a:off x="1925133" y="842963"/>
            <a:ext cx="318740" cy="293790"/>
            <a:chOff x="1411221" y="731262"/>
            <a:chExt cx="480152" cy="293790"/>
          </a:xfrm>
        </p:grpSpPr>
        <p:sp>
          <p:nvSpPr>
            <p:cNvPr id="83" name="Стрелка вправо 163">
              <a:extLst>
                <a:ext uri="{FF2B5EF4-FFF2-40B4-BE49-F238E27FC236}">
                  <a16:creationId xmlns="" xmlns:a16="http://schemas.microsoft.com/office/drawing/2014/main" id="{0B05206F-7182-4A36-B2EA-BFDFF69F292F}"/>
                </a:ext>
              </a:extLst>
            </p:cNvPr>
            <p:cNvSpPr/>
            <p:nvPr/>
          </p:nvSpPr>
          <p:spPr>
            <a:xfrm>
              <a:off x="1411221" y="731262"/>
              <a:ext cx="480152" cy="293790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0072BC">
                <a:tint val="60000"/>
                <a:hueOff val="0"/>
                <a:satOff val="0"/>
                <a:lumOff val="0"/>
                <a:alphaOff val="0"/>
              </a:srgbClr>
            </a:solidFill>
            <a:ln>
              <a:noFill/>
            </a:ln>
            <a:effectLst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84" name="Стрелка вправо 4">
              <a:extLst>
                <a:ext uri="{FF2B5EF4-FFF2-40B4-BE49-F238E27FC236}">
                  <a16:creationId xmlns="" xmlns:a16="http://schemas.microsoft.com/office/drawing/2014/main" id="{0B12D3FE-2B10-41CF-A27C-2BE2D73857F2}"/>
                </a:ext>
              </a:extLst>
            </p:cNvPr>
            <p:cNvSpPr/>
            <p:nvPr/>
          </p:nvSpPr>
          <p:spPr>
            <a:xfrm>
              <a:off x="1411221" y="790020"/>
              <a:ext cx="392015" cy="1762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200" kern="1200">
                <a:solidFill>
                  <a:srgbClr val="FFFFFF"/>
                </a:solidFill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85" name="Группа 84">
            <a:extLst>
              <a:ext uri="{FF2B5EF4-FFF2-40B4-BE49-F238E27FC236}">
                <a16:creationId xmlns="" xmlns:a16="http://schemas.microsoft.com/office/drawing/2014/main" id="{0D3B61E2-B56D-41E0-8B4C-1D6A6548DDD9}"/>
              </a:ext>
            </a:extLst>
          </p:cNvPr>
          <p:cNvGrpSpPr/>
          <p:nvPr/>
        </p:nvGrpSpPr>
        <p:grpSpPr>
          <a:xfrm>
            <a:off x="3875485" y="856833"/>
            <a:ext cx="318740" cy="293790"/>
            <a:chOff x="1411221" y="731262"/>
            <a:chExt cx="480152" cy="293790"/>
          </a:xfrm>
        </p:grpSpPr>
        <p:sp>
          <p:nvSpPr>
            <p:cNvPr id="86" name="Стрелка вправо 163">
              <a:extLst>
                <a:ext uri="{FF2B5EF4-FFF2-40B4-BE49-F238E27FC236}">
                  <a16:creationId xmlns="" xmlns:a16="http://schemas.microsoft.com/office/drawing/2014/main" id="{F5B4D5C4-77FC-4FB4-8279-767FF0C74D35}"/>
                </a:ext>
              </a:extLst>
            </p:cNvPr>
            <p:cNvSpPr/>
            <p:nvPr/>
          </p:nvSpPr>
          <p:spPr>
            <a:xfrm>
              <a:off x="1411221" y="731262"/>
              <a:ext cx="480152" cy="293790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0072BC">
                <a:tint val="60000"/>
                <a:hueOff val="0"/>
                <a:satOff val="0"/>
                <a:lumOff val="0"/>
                <a:alphaOff val="0"/>
              </a:srgbClr>
            </a:solidFill>
            <a:ln>
              <a:noFill/>
            </a:ln>
            <a:effectLst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87" name="Стрелка вправо 4">
              <a:extLst>
                <a:ext uri="{FF2B5EF4-FFF2-40B4-BE49-F238E27FC236}">
                  <a16:creationId xmlns="" xmlns:a16="http://schemas.microsoft.com/office/drawing/2014/main" id="{DB686DD1-584D-425D-9C1A-B0994428B025}"/>
                </a:ext>
              </a:extLst>
            </p:cNvPr>
            <p:cNvSpPr/>
            <p:nvPr/>
          </p:nvSpPr>
          <p:spPr>
            <a:xfrm>
              <a:off x="1411221" y="790020"/>
              <a:ext cx="392015" cy="1762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200" kern="1200">
                <a:solidFill>
                  <a:srgbClr val="FFFFFF"/>
                </a:solidFill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88" name="Группа 87">
            <a:extLst>
              <a:ext uri="{FF2B5EF4-FFF2-40B4-BE49-F238E27FC236}">
                <a16:creationId xmlns="" xmlns:a16="http://schemas.microsoft.com/office/drawing/2014/main" id="{FE95CE6B-6E21-4C5E-9E47-4B4DB2CC72E6}"/>
              </a:ext>
            </a:extLst>
          </p:cNvPr>
          <p:cNvGrpSpPr/>
          <p:nvPr/>
        </p:nvGrpSpPr>
        <p:grpSpPr>
          <a:xfrm>
            <a:off x="6254510" y="833544"/>
            <a:ext cx="318740" cy="293790"/>
            <a:chOff x="1411221" y="731262"/>
            <a:chExt cx="480152" cy="293790"/>
          </a:xfrm>
        </p:grpSpPr>
        <p:sp>
          <p:nvSpPr>
            <p:cNvPr id="89" name="Стрелка вправо 163">
              <a:extLst>
                <a:ext uri="{FF2B5EF4-FFF2-40B4-BE49-F238E27FC236}">
                  <a16:creationId xmlns="" xmlns:a16="http://schemas.microsoft.com/office/drawing/2014/main" id="{5ACBC9A0-669E-48AB-B070-89606FFCBA77}"/>
                </a:ext>
              </a:extLst>
            </p:cNvPr>
            <p:cNvSpPr/>
            <p:nvPr/>
          </p:nvSpPr>
          <p:spPr>
            <a:xfrm>
              <a:off x="1411221" y="731262"/>
              <a:ext cx="480152" cy="293790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0072BC">
                <a:tint val="60000"/>
                <a:hueOff val="0"/>
                <a:satOff val="0"/>
                <a:lumOff val="0"/>
                <a:alphaOff val="0"/>
              </a:srgbClr>
            </a:solidFill>
            <a:ln>
              <a:noFill/>
            </a:ln>
            <a:effectLst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90" name="Стрелка вправо 4">
              <a:extLst>
                <a:ext uri="{FF2B5EF4-FFF2-40B4-BE49-F238E27FC236}">
                  <a16:creationId xmlns="" xmlns:a16="http://schemas.microsoft.com/office/drawing/2014/main" id="{30388AE5-57D5-4BAB-82D4-10E09C4698B0}"/>
                </a:ext>
              </a:extLst>
            </p:cNvPr>
            <p:cNvSpPr/>
            <p:nvPr/>
          </p:nvSpPr>
          <p:spPr>
            <a:xfrm>
              <a:off x="1411221" y="790020"/>
              <a:ext cx="392015" cy="1762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200" kern="1200">
                <a:solidFill>
                  <a:srgbClr val="FFFFFF"/>
                </a:solidFill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91" name="Группа 90">
            <a:extLst>
              <a:ext uri="{FF2B5EF4-FFF2-40B4-BE49-F238E27FC236}">
                <a16:creationId xmlns="" xmlns:a16="http://schemas.microsoft.com/office/drawing/2014/main" id="{2964A557-8DF8-4E32-A269-2B173DAADBB7}"/>
              </a:ext>
            </a:extLst>
          </p:cNvPr>
          <p:cNvGrpSpPr/>
          <p:nvPr/>
        </p:nvGrpSpPr>
        <p:grpSpPr>
          <a:xfrm rot="20834804">
            <a:off x="8904942" y="648790"/>
            <a:ext cx="318740" cy="293790"/>
            <a:chOff x="1411221" y="731262"/>
            <a:chExt cx="480152" cy="293790"/>
          </a:xfrm>
        </p:grpSpPr>
        <p:sp>
          <p:nvSpPr>
            <p:cNvPr id="92" name="Стрелка вправо 163">
              <a:extLst>
                <a:ext uri="{FF2B5EF4-FFF2-40B4-BE49-F238E27FC236}">
                  <a16:creationId xmlns="" xmlns:a16="http://schemas.microsoft.com/office/drawing/2014/main" id="{0394F7E0-13B5-4798-8A97-B3CE647CA2CD}"/>
                </a:ext>
              </a:extLst>
            </p:cNvPr>
            <p:cNvSpPr/>
            <p:nvPr/>
          </p:nvSpPr>
          <p:spPr>
            <a:xfrm>
              <a:off x="1411221" y="731262"/>
              <a:ext cx="480152" cy="293790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0072BC">
                <a:tint val="60000"/>
                <a:hueOff val="0"/>
                <a:satOff val="0"/>
                <a:lumOff val="0"/>
                <a:alphaOff val="0"/>
              </a:srgbClr>
            </a:solidFill>
            <a:ln>
              <a:noFill/>
            </a:ln>
            <a:effectLst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93" name="Стрелка вправо 4">
              <a:extLst>
                <a:ext uri="{FF2B5EF4-FFF2-40B4-BE49-F238E27FC236}">
                  <a16:creationId xmlns="" xmlns:a16="http://schemas.microsoft.com/office/drawing/2014/main" id="{79E48F08-2FAE-43B0-884B-6B67548161F5}"/>
                </a:ext>
              </a:extLst>
            </p:cNvPr>
            <p:cNvSpPr/>
            <p:nvPr/>
          </p:nvSpPr>
          <p:spPr>
            <a:xfrm>
              <a:off x="1411221" y="790020"/>
              <a:ext cx="392015" cy="1762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200" kern="1200">
                <a:solidFill>
                  <a:srgbClr val="FFFFFF"/>
                </a:solidFill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94" name="Группа 93">
            <a:extLst>
              <a:ext uri="{FF2B5EF4-FFF2-40B4-BE49-F238E27FC236}">
                <a16:creationId xmlns="" xmlns:a16="http://schemas.microsoft.com/office/drawing/2014/main" id="{C3C7D10D-184C-4662-8DA1-E2A16870EC8B}"/>
              </a:ext>
            </a:extLst>
          </p:cNvPr>
          <p:cNvGrpSpPr/>
          <p:nvPr/>
        </p:nvGrpSpPr>
        <p:grpSpPr>
          <a:xfrm rot="1619350">
            <a:off x="8877886" y="1276292"/>
            <a:ext cx="318740" cy="293790"/>
            <a:chOff x="1411221" y="731262"/>
            <a:chExt cx="480152" cy="293790"/>
          </a:xfrm>
        </p:grpSpPr>
        <p:sp>
          <p:nvSpPr>
            <p:cNvPr id="95" name="Стрелка вправо 163">
              <a:extLst>
                <a:ext uri="{FF2B5EF4-FFF2-40B4-BE49-F238E27FC236}">
                  <a16:creationId xmlns="" xmlns:a16="http://schemas.microsoft.com/office/drawing/2014/main" id="{6F698EE2-0401-449C-93AD-D2DBC83D5974}"/>
                </a:ext>
              </a:extLst>
            </p:cNvPr>
            <p:cNvSpPr/>
            <p:nvPr/>
          </p:nvSpPr>
          <p:spPr>
            <a:xfrm>
              <a:off x="1411221" y="731262"/>
              <a:ext cx="480152" cy="293790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0072BC">
                <a:tint val="60000"/>
                <a:hueOff val="0"/>
                <a:satOff val="0"/>
                <a:lumOff val="0"/>
                <a:alphaOff val="0"/>
              </a:srgbClr>
            </a:solidFill>
            <a:ln>
              <a:noFill/>
            </a:ln>
            <a:effectLst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96" name="Стрелка вправо 4">
              <a:extLst>
                <a:ext uri="{FF2B5EF4-FFF2-40B4-BE49-F238E27FC236}">
                  <a16:creationId xmlns="" xmlns:a16="http://schemas.microsoft.com/office/drawing/2014/main" id="{B0EA08C8-4866-4565-A0A4-42A274D1B3A7}"/>
                </a:ext>
              </a:extLst>
            </p:cNvPr>
            <p:cNvSpPr/>
            <p:nvPr/>
          </p:nvSpPr>
          <p:spPr>
            <a:xfrm>
              <a:off x="1411221" y="790020"/>
              <a:ext cx="392015" cy="1762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200" kern="1200">
                <a:solidFill>
                  <a:srgbClr val="FFFFFF"/>
                </a:solidFill>
                <a:latin typeface="Calibri"/>
                <a:ea typeface="+mn-ea"/>
                <a:cs typeface="+mn-cs"/>
              </a:endParaRPr>
            </a:p>
          </p:txBody>
        </p:sp>
      </p:grpSp>
      <p:cxnSp>
        <p:nvCxnSpPr>
          <p:cNvPr id="4" name="Прямая соединительная линия 3">
            <a:extLst>
              <a:ext uri="{FF2B5EF4-FFF2-40B4-BE49-F238E27FC236}">
                <a16:creationId xmlns="" xmlns:a16="http://schemas.microsoft.com/office/drawing/2014/main" id="{60E19CF3-090C-4159-B23E-CBA0736AF3E6}"/>
              </a:ext>
            </a:extLst>
          </p:cNvPr>
          <p:cNvCxnSpPr>
            <a:cxnSpLocks/>
          </p:cNvCxnSpPr>
          <p:nvPr/>
        </p:nvCxnSpPr>
        <p:spPr>
          <a:xfrm>
            <a:off x="204186" y="4092597"/>
            <a:ext cx="11629748" cy="2550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Заголовок 1">
            <a:extLst>
              <a:ext uri="{FF2B5EF4-FFF2-40B4-BE49-F238E27FC236}">
                <a16:creationId xmlns="" xmlns:a16="http://schemas.microsoft.com/office/drawing/2014/main" id="{0EF5737E-0CDC-4015-8EDB-0DA4C025F4A1}"/>
              </a:ext>
            </a:extLst>
          </p:cNvPr>
          <p:cNvSpPr txBox="1">
            <a:spLocks/>
          </p:cNvSpPr>
          <p:nvPr/>
        </p:nvSpPr>
        <p:spPr>
          <a:xfrm>
            <a:off x="1088562" y="4174972"/>
            <a:ext cx="10515600" cy="3680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dirty="0">
                <a:solidFill>
                  <a:schemeClr val="accent5"/>
                </a:solidFill>
              </a:rPr>
              <a:t>Государственное управление</a:t>
            </a:r>
          </a:p>
        </p:txBody>
      </p:sp>
      <p:cxnSp>
        <p:nvCxnSpPr>
          <p:cNvPr id="98" name="Прямая соединительная линия 97">
            <a:extLst>
              <a:ext uri="{FF2B5EF4-FFF2-40B4-BE49-F238E27FC236}">
                <a16:creationId xmlns="" xmlns:a16="http://schemas.microsoft.com/office/drawing/2014/main" id="{1D6A86BD-B577-4419-B26A-F478C468BE44}"/>
              </a:ext>
            </a:extLst>
          </p:cNvPr>
          <p:cNvCxnSpPr>
            <a:cxnSpLocks/>
          </p:cNvCxnSpPr>
          <p:nvPr/>
        </p:nvCxnSpPr>
        <p:spPr>
          <a:xfrm>
            <a:off x="2185095" y="4459124"/>
            <a:ext cx="0" cy="2291969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Прямая соединительная линия 98">
            <a:extLst>
              <a:ext uri="{FF2B5EF4-FFF2-40B4-BE49-F238E27FC236}">
                <a16:creationId xmlns="" xmlns:a16="http://schemas.microsoft.com/office/drawing/2014/main" id="{C8AF8D96-B42F-49EB-ACC0-92CADEE96E0D}"/>
              </a:ext>
            </a:extLst>
          </p:cNvPr>
          <p:cNvCxnSpPr>
            <a:cxnSpLocks/>
          </p:cNvCxnSpPr>
          <p:nvPr/>
        </p:nvCxnSpPr>
        <p:spPr>
          <a:xfrm>
            <a:off x="4289124" y="4459124"/>
            <a:ext cx="0" cy="2291969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11F29A22-DAA2-4B1A-B26F-8E58166E5CA5}"/>
              </a:ext>
            </a:extLst>
          </p:cNvPr>
          <p:cNvSpPr txBox="1"/>
          <p:nvPr/>
        </p:nvSpPr>
        <p:spPr>
          <a:xfrm>
            <a:off x="81066" y="4392240"/>
            <a:ext cx="210402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Формирование СУОТ, основанной не на списке требований, а на процессах управления опасностями:</a:t>
            </a:r>
          </a:p>
          <a:p>
            <a:endParaRPr lang="ru-RU" sz="1200" dirty="0"/>
          </a:p>
          <a:p>
            <a:r>
              <a:rPr lang="ru-RU" sz="1400" dirty="0"/>
              <a:t>51.000</a:t>
            </a:r>
            <a:r>
              <a:rPr lang="ru-RU" sz="1200" dirty="0"/>
              <a:t> треб. </a:t>
            </a:r>
            <a:r>
              <a:rPr lang="ru-RU" sz="1200" dirty="0">
                <a:sym typeface="Symbol" panose="05050102010706020507" pitchFamily="18" charset="2"/>
              </a:rPr>
              <a:t> </a:t>
            </a:r>
            <a:r>
              <a:rPr lang="ru-RU" sz="1400" b="1" dirty="0">
                <a:sym typeface="Symbol" panose="05050102010706020507" pitchFamily="18" charset="2"/>
              </a:rPr>
              <a:t>146</a:t>
            </a:r>
            <a:r>
              <a:rPr lang="ru-RU" sz="1200" dirty="0">
                <a:sym typeface="Symbol" panose="05050102010706020507" pitchFamily="18" charset="2"/>
              </a:rPr>
              <a:t> </a:t>
            </a:r>
            <a:r>
              <a:rPr lang="ru-RU" sz="1200" dirty="0" err="1">
                <a:sym typeface="Symbol" panose="05050102010706020507" pitchFamily="18" charset="2"/>
              </a:rPr>
              <a:t>опасн</a:t>
            </a:r>
            <a:r>
              <a:rPr lang="ru-RU" sz="1200" dirty="0">
                <a:sym typeface="Symbol" panose="05050102010706020507" pitchFamily="18" charset="2"/>
              </a:rPr>
              <a:t>.</a:t>
            </a:r>
            <a:endParaRPr lang="ru-RU" sz="1200" dirty="0"/>
          </a:p>
        </p:txBody>
      </p:sp>
      <p:sp>
        <p:nvSpPr>
          <p:cNvPr id="100" name="TextBox 99">
            <a:extLst>
              <a:ext uri="{FF2B5EF4-FFF2-40B4-BE49-F238E27FC236}">
                <a16:creationId xmlns="" xmlns:a16="http://schemas.microsoft.com/office/drawing/2014/main" id="{F7ED76B7-5A18-46C8-8EFC-7C5CB4C41564}"/>
              </a:ext>
            </a:extLst>
          </p:cNvPr>
          <p:cNvSpPr txBox="1"/>
          <p:nvPr/>
        </p:nvSpPr>
        <p:spPr>
          <a:xfrm>
            <a:off x="81065" y="5742840"/>
            <a:ext cx="21040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1. Упрощение обеспечения функционирования СУОТ;</a:t>
            </a:r>
          </a:p>
          <a:p>
            <a:r>
              <a:rPr lang="ru-RU" sz="1200" dirty="0"/>
              <a:t>2. Снижение трудоемкости организации работ по ОТ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="" xmlns:a16="http://schemas.microsoft.com/office/drawing/2014/main" id="{40735B56-01DA-475B-83F0-D09518E05CAA}"/>
              </a:ext>
            </a:extLst>
          </p:cNvPr>
          <p:cNvSpPr txBox="1"/>
          <p:nvPr/>
        </p:nvSpPr>
        <p:spPr>
          <a:xfrm>
            <a:off x="2154384" y="4552171"/>
            <a:ext cx="209394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1. Исключение проведения однотипных, дублирующих процессов в один, предоставляющий максимально полезную информацию – снижение трудоемкости и финансовой нагрузки;</a:t>
            </a:r>
          </a:p>
          <a:p>
            <a:r>
              <a:rPr lang="ru-RU" sz="1200" dirty="0"/>
              <a:t>2. Учет результатов ОПР позволит сформировать необходимые ПОТ;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="" xmlns:a16="http://schemas.microsoft.com/office/drawing/2014/main" id="{C7250A85-B9D7-4DB7-8CC4-849A8FCC9513}"/>
              </a:ext>
            </a:extLst>
          </p:cNvPr>
          <p:cNvSpPr txBox="1"/>
          <p:nvPr/>
        </p:nvSpPr>
        <p:spPr>
          <a:xfrm>
            <a:off x="4289119" y="4554305"/>
            <a:ext cx="25754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ru-RU" sz="1200" dirty="0"/>
              <a:t>Обеспечение взаимосвязи инструментов управления (мероприятий) с результатами ОПР – полный и окончательный переход от списка требований к алгоритмам выбора необходимых инструментов;</a:t>
            </a:r>
          </a:p>
          <a:p>
            <a:pPr marL="228600" indent="-228600">
              <a:buAutoNum type="arabicPeriod"/>
            </a:pPr>
            <a:r>
              <a:rPr lang="ru-RU" sz="1200" b="1" dirty="0"/>
              <a:t>Снижение затрат </a:t>
            </a:r>
            <a:r>
              <a:rPr lang="ru-RU" sz="1200" dirty="0"/>
              <a:t>на функционирование СУОТ в организации </a:t>
            </a:r>
          </a:p>
        </p:txBody>
      </p:sp>
      <p:cxnSp>
        <p:nvCxnSpPr>
          <p:cNvPr id="103" name="Прямая соединительная линия 102">
            <a:extLst>
              <a:ext uri="{FF2B5EF4-FFF2-40B4-BE49-F238E27FC236}">
                <a16:creationId xmlns="" xmlns:a16="http://schemas.microsoft.com/office/drawing/2014/main" id="{7292A92C-8DFF-4D91-82D1-5FE92ECF1AC8}"/>
              </a:ext>
            </a:extLst>
          </p:cNvPr>
          <p:cNvCxnSpPr>
            <a:cxnSpLocks/>
          </p:cNvCxnSpPr>
          <p:nvPr/>
        </p:nvCxnSpPr>
        <p:spPr>
          <a:xfrm>
            <a:off x="6864631" y="4477361"/>
            <a:ext cx="0" cy="2291969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Прямая соединительная линия 103">
            <a:extLst>
              <a:ext uri="{FF2B5EF4-FFF2-40B4-BE49-F238E27FC236}">
                <a16:creationId xmlns="" xmlns:a16="http://schemas.microsoft.com/office/drawing/2014/main" id="{C0B0A28F-E6CD-4B4B-A635-81BFEC62BF1D}"/>
              </a:ext>
            </a:extLst>
          </p:cNvPr>
          <p:cNvCxnSpPr>
            <a:cxnSpLocks/>
          </p:cNvCxnSpPr>
          <p:nvPr/>
        </p:nvCxnSpPr>
        <p:spPr>
          <a:xfrm>
            <a:off x="9040157" y="4358993"/>
            <a:ext cx="0" cy="2291969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>
            <a:extLst>
              <a:ext uri="{FF2B5EF4-FFF2-40B4-BE49-F238E27FC236}">
                <a16:creationId xmlns="" xmlns:a16="http://schemas.microsoft.com/office/drawing/2014/main" id="{5D57792C-96BB-4C3F-84C8-054D62076E65}"/>
              </a:ext>
            </a:extLst>
          </p:cNvPr>
          <p:cNvSpPr txBox="1"/>
          <p:nvPr/>
        </p:nvSpPr>
        <p:spPr>
          <a:xfrm>
            <a:off x="6864625" y="4547840"/>
            <a:ext cx="217550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1. Установление жесткой взаимосвязи между каждым мероприятием и каждой опасностью позволит получить цифровые показатели оценки объема необходимых профилактических мер,  обеспечить надежный контроль и связь с системой социального страхования (Роструд и ФСС РФ)</a:t>
            </a:r>
          </a:p>
        </p:txBody>
      </p:sp>
    </p:spTree>
    <p:extLst>
      <p:ext uri="{BB962C8B-B14F-4D97-AF65-F5344CB8AC3E}">
        <p14:creationId xmlns:p14="http://schemas.microsoft.com/office/powerpoint/2010/main" val="34401875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6121"/>
            <a:ext cx="12149742" cy="3680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rgbClr val="3B8579"/>
                </a:solidFill>
              </a:rPr>
              <a:t>Этапы оценки профессиональных рисков</a:t>
            </a: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="" xmlns:a16="http://schemas.microsoft.com/office/drawing/2014/main" id="{3AD97148-1585-45DA-8D57-4BEFD1B514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441459"/>
              </p:ext>
            </p:extLst>
          </p:nvPr>
        </p:nvGraphicFramePr>
        <p:xfrm>
          <a:off x="633965" y="913175"/>
          <a:ext cx="10881812" cy="5727225"/>
        </p:xfrm>
        <a:graphic>
          <a:graphicData uri="http://schemas.openxmlformats.org/drawingml/2006/table">
            <a:tbl>
              <a:tblPr firstRow="1" firstCol="1" bandRow="1"/>
              <a:tblGrid>
                <a:gridCol w="2899306">
                  <a:extLst>
                    <a:ext uri="{9D8B030D-6E8A-4147-A177-3AD203B41FA5}">
                      <a16:colId xmlns="" xmlns:a16="http://schemas.microsoft.com/office/drawing/2014/main" val="2094950226"/>
                    </a:ext>
                  </a:extLst>
                </a:gridCol>
                <a:gridCol w="2409813">
                  <a:extLst>
                    <a:ext uri="{9D8B030D-6E8A-4147-A177-3AD203B41FA5}">
                      <a16:colId xmlns="" xmlns:a16="http://schemas.microsoft.com/office/drawing/2014/main" val="2021142537"/>
                    </a:ext>
                  </a:extLst>
                </a:gridCol>
                <a:gridCol w="2963605">
                  <a:extLst>
                    <a:ext uri="{9D8B030D-6E8A-4147-A177-3AD203B41FA5}">
                      <a16:colId xmlns="" xmlns:a16="http://schemas.microsoft.com/office/drawing/2014/main" val="957897876"/>
                    </a:ext>
                  </a:extLst>
                </a:gridCol>
                <a:gridCol w="2609088">
                  <a:extLst>
                    <a:ext uri="{9D8B030D-6E8A-4147-A177-3AD203B41FA5}">
                      <a16:colId xmlns="" xmlns:a16="http://schemas.microsoft.com/office/drawing/2014/main" val="24004629"/>
                    </a:ext>
                  </a:extLst>
                </a:gridCol>
              </a:tblGrid>
              <a:tr h="431332">
                <a:tc gridSpan="4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Этапы и состав работ по оценке профессиональных рисков</a:t>
                      </a:r>
                    </a:p>
                  </a:txBody>
                  <a:tcPr marL="27076" marR="27076" marT="37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0211913"/>
                  </a:ext>
                </a:extLst>
              </a:tr>
              <a:tr h="46471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Этап 1. Сбор исходных данных</a:t>
                      </a:r>
                    </a:p>
                  </a:txBody>
                  <a:tcPr marL="27076" marR="27076" marT="37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Этап 2. Идентификация опасностей</a:t>
                      </a:r>
                    </a:p>
                  </a:txBody>
                  <a:tcPr marL="27076" marR="27076" marT="37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Этап 3. Оценка уровней профессиональных рисков</a:t>
                      </a:r>
                    </a:p>
                  </a:txBody>
                  <a:tcPr marL="27076" marR="27076" marT="37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Этап 4. Разработка мер управления профессиональными рисками</a:t>
                      </a:r>
                    </a:p>
                  </a:txBody>
                  <a:tcPr marL="27076" marR="27076" marT="37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757595268"/>
                  </a:ext>
                </a:extLst>
              </a:tr>
              <a:tr h="2590935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1.1. Сбор данных: </a:t>
                      </a:r>
                    </a:p>
                    <a:p>
                      <a:pPr marL="0" lvl="0" indent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  <a:tabLst>
                          <a:tab pos="457200" algn="l"/>
                        </a:tabLs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формирование комплекта документов, содержащих исходные данные для оценки профессиональных рисков;</a:t>
                      </a:r>
                    </a:p>
                    <a:p>
                      <a:pPr marL="0" lvl="0" indent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  <a:tabLst>
                          <a:tab pos="457200" algn="l"/>
                        </a:tabLs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формирование перечня выполняемых работ, мест выполнения работ, нештатных и аварийных ситуаций. 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1.2. Обработка данных: 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формирование перечня источников  профессиональных рисков</a:t>
                      </a:r>
                    </a:p>
                  </a:txBody>
                  <a:tcPr marL="27076" marR="27076" marT="37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2.1. Предварительный анализ опасностей: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идентификация явных опасностей на основе анализа требований ОТ;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Определение необходимых мер управления профессиональными рисками.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2.2. Обследование рабочих мест с целью верификации опасностей и требований ОТ: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осмотр рабочих мест;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опрос работников.</a:t>
                      </a:r>
                    </a:p>
                  </a:txBody>
                  <a:tcPr marL="27076" marR="27076" marT="37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3.1. Оценка уровня профессионального риска (</a:t>
                      </a: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ОУР = Тяжесть х Вероятность</a:t>
                      </a: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).</a:t>
                      </a:r>
                      <a:endParaRPr lang="ru-RU" sz="13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3.2. Оценка приемлемости профессионального риска (готовность к управлению в зависимости от требуемого финансирования мер управления).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3.3. Сравнительная оценка профессиональных рисков.</a:t>
                      </a:r>
                    </a:p>
                  </a:txBody>
                  <a:tcPr marL="27076" marR="27076" marT="37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4.1. Анализ уровней профессиональных рисков.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4.2. Разработка основных и дополнительных (новых</a:t>
                      </a:r>
                      <a:r>
                        <a:rPr lang="ru-RU" sz="13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или коррекция уже проводимых)</a:t>
                      </a: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мер управления профессиональными рисками.</a:t>
                      </a:r>
                    </a:p>
                  </a:txBody>
                  <a:tcPr marL="27076" marR="27076" marT="37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312052534"/>
                  </a:ext>
                </a:extLst>
              </a:tr>
              <a:tr h="280659">
                <a:tc gridSpan="4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Результаты выполнения работ на каждом этапе</a:t>
                      </a:r>
                    </a:p>
                  </a:txBody>
                  <a:tcPr marL="27076" marR="27076" marT="37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010798448"/>
                  </a:ext>
                </a:extLst>
              </a:tr>
              <a:tr h="1147629">
                <a:tc>
                  <a:txBody>
                    <a:bodyPr/>
                    <a:lstStyle/>
                    <a:p>
                      <a:pPr marL="0" lvl="0" indent="-34290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Карты исходных сведений для оценки профессиональных рисков.</a:t>
                      </a:r>
                    </a:p>
                    <a:p>
                      <a:pPr marL="0" lvl="0" indent="-34290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Комплект документов для </a:t>
                      </a:r>
                      <a:r>
                        <a:rPr lang="ru-RU" sz="13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индентификации</a:t>
                      </a: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27076" marR="27076" marT="37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-34290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Реестр профессиональных рисков.</a:t>
                      </a:r>
                    </a:p>
                    <a:p>
                      <a:pPr marL="0" lvl="0" indent="-34290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Протоколы осмотра рабочих мест.</a:t>
                      </a:r>
                    </a:p>
                    <a:p>
                      <a:pPr marL="0" lvl="0" indent="-34290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Анкеты опроса работников.</a:t>
                      </a:r>
                    </a:p>
                  </a:txBody>
                  <a:tcPr marL="27076" marR="27076" marT="37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-34290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Упорядоченный реестр профессиональных рисков.</a:t>
                      </a:r>
                    </a:p>
                    <a:p>
                      <a:pPr marL="0" lvl="0" indent="-34290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Карты оценки профессиональных рисков.</a:t>
                      </a:r>
                    </a:p>
                    <a:p>
                      <a:pPr marL="0" lvl="0" indent="-34290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Реестр опасностей предприятия.</a:t>
                      </a:r>
                    </a:p>
                  </a:txBody>
                  <a:tcPr marL="27076" marR="27076" marT="37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-34290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План мероприятий на год по управлению профессиональными рисками.</a:t>
                      </a:r>
                    </a:p>
                  </a:txBody>
                  <a:tcPr marL="27076" marR="27076" marT="37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6231118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2057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97709" y="96790"/>
            <a:ext cx="6930379" cy="3680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rgbClr val="3B8579"/>
                </a:solidFill>
              </a:rPr>
              <a:t>Исходные данные для оценки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43976" y="1502253"/>
            <a:ext cx="6011291" cy="17320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ctr">
              <a:buAutoNum type="arabicPeriod"/>
            </a:pPr>
            <a:r>
              <a:rPr lang="ru-RU" sz="2400" dirty="0">
                <a:solidFill>
                  <a:srgbClr val="3B8579"/>
                </a:solidFill>
              </a:rPr>
              <a:t>Филиал ООО «Джон </a:t>
            </a:r>
            <a:r>
              <a:rPr lang="ru-RU" sz="2400" dirty="0" err="1">
                <a:solidFill>
                  <a:srgbClr val="3B8579"/>
                </a:solidFill>
              </a:rPr>
              <a:t>Дир</a:t>
            </a:r>
            <a:r>
              <a:rPr lang="ru-RU" sz="2400" dirty="0">
                <a:solidFill>
                  <a:srgbClr val="3B8579"/>
                </a:solidFill>
              </a:rPr>
              <a:t> Русь» в г. Оренбурге</a:t>
            </a:r>
          </a:p>
          <a:p>
            <a:pPr algn="ctr"/>
            <a:endParaRPr lang="ru-RU" sz="2400" dirty="0">
              <a:solidFill>
                <a:srgbClr val="3B8579"/>
              </a:solidFill>
            </a:endParaRPr>
          </a:p>
          <a:p>
            <a:pPr algn="ctr"/>
            <a:r>
              <a:rPr lang="ru-RU" sz="2500" b="1" dirty="0">
                <a:solidFill>
                  <a:srgbClr val="3B8579"/>
                </a:solidFill>
              </a:rPr>
              <a:t>199 </a:t>
            </a:r>
            <a:r>
              <a:rPr lang="ru-RU" sz="2500" b="1" dirty="0" err="1">
                <a:solidFill>
                  <a:srgbClr val="3B8579"/>
                </a:solidFill>
              </a:rPr>
              <a:t>рм</a:t>
            </a:r>
            <a:r>
              <a:rPr lang="ru-RU" sz="2500" b="1" dirty="0">
                <a:solidFill>
                  <a:srgbClr val="3B8579"/>
                </a:solidFill>
              </a:rPr>
              <a:t>, 199 работников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962898" y="1502253"/>
            <a:ext cx="6011291" cy="17320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dirty="0">
                <a:solidFill>
                  <a:srgbClr val="3B8579"/>
                </a:solidFill>
              </a:rPr>
              <a:t>2. Акционерное общество «Птицефабрика </a:t>
            </a:r>
            <a:r>
              <a:rPr lang="ru-RU" sz="2400" dirty="0" err="1">
                <a:solidFill>
                  <a:srgbClr val="3B8579"/>
                </a:solidFill>
              </a:rPr>
              <a:t>Роскар</a:t>
            </a:r>
            <a:r>
              <a:rPr lang="ru-RU" sz="2400" dirty="0">
                <a:solidFill>
                  <a:srgbClr val="3B8579"/>
                </a:solidFill>
              </a:rPr>
              <a:t>» Ленинградская область</a:t>
            </a:r>
          </a:p>
          <a:p>
            <a:pPr algn="ctr"/>
            <a:endParaRPr lang="ru-RU" sz="2400" dirty="0">
              <a:solidFill>
                <a:srgbClr val="3B8579"/>
              </a:solidFill>
            </a:endParaRPr>
          </a:p>
          <a:p>
            <a:pPr algn="ctr"/>
            <a:r>
              <a:rPr lang="ru-RU" sz="2400" b="1" dirty="0">
                <a:solidFill>
                  <a:srgbClr val="3B8579"/>
                </a:solidFill>
              </a:rPr>
              <a:t>162 </a:t>
            </a:r>
            <a:r>
              <a:rPr lang="ru-RU" sz="2400" b="1" dirty="0" err="1">
                <a:solidFill>
                  <a:srgbClr val="3B8579"/>
                </a:solidFill>
              </a:rPr>
              <a:t>рм</a:t>
            </a:r>
            <a:r>
              <a:rPr lang="ru-RU" sz="2400" b="1" dirty="0">
                <a:solidFill>
                  <a:srgbClr val="3B8579"/>
                </a:solidFill>
              </a:rPr>
              <a:t>, 215 работников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050365" y="4279320"/>
            <a:ext cx="6011291" cy="17320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dirty="0">
                <a:solidFill>
                  <a:srgbClr val="3B8579"/>
                </a:solidFill>
              </a:rPr>
              <a:t>3. Открытое акционерное общество «</a:t>
            </a:r>
            <a:r>
              <a:rPr lang="ru-RU" sz="2400" dirty="0" err="1">
                <a:solidFill>
                  <a:srgbClr val="3B8579"/>
                </a:solidFill>
              </a:rPr>
              <a:t>Кемеровоспецстрой</a:t>
            </a:r>
            <a:r>
              <a:rPr lang="ru-RU" sz="2400" dirty="0">
                <a:solidFill>
                  <a:srgbClr val="3B8579"/>
                </a:solidFill>
              </a:rPr>
              <a:t>»</a:t>
            </a:r>
          </a:p>
          <a:p>
            <a:pPr algn="ctr"/>
            <a:endParaRPr lang="ru-RU" sz="2400" dirty="0">
              <a:solidFill>
                <a:srgbClr val="3B8579"/>
              </a:solidFill>
            </a:endParaRPr>
          </a:p>
          <a:p>
            <a:pPr algn="ctr"/>
            <a:r>
              <a:rPr lang="ru-RU" sz="2400" b="1" dirty="0">
                <a:solidFill>
                  <a:srgbClr val="3B8579"/>
                </a:solidFill>
              </a:rPr>
              <a:t>318 </a:t>
            </a:r>
            <a:r>
              <a:rPr lang="ru-RU" sz="2400" b="1" dirty="0" err="1">
                <a:solidFill>
                  <a:srgbClr val="3B8579"/>
                </a:solidFill>
              </a:rPr>
              <a:t>рм</a:t>
            </a:r>
            <a:r>
              <a:rPr lang="ru-RU" sz="2400" b="1" dirty="0">
                <a:solidFill>
                  <a:srgbClr val="3B8579"/>
                </a:solidFill>
              </a:rPr>
              <a:t>, 476 работников</a:t>
            </a:r>
          </a:p>
        </p:txBody>
      </p:sp>
    </p:spTree>
    <p:extLst>
      <p:ext uri="{BB962C8B-B14F-4D97-AF65-F5344CB8AC3E}">
        <p14:creationId xmlns:p14="http://schemas.microsoft.com/office/powerpoint/2010/main" val="1813460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97709" y="96790"/>
            <a:ext cx="6930379" cy="3680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rgbClr val="3B8579"/>
                </a:solidFill>
              </a:rPr>
              <a:t>Условия труда работников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2258" y="710159"/>
            <a:ext cx="7314024" cy="5065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ctr">
              <a:buAutoNum type="arabicPeriod"/>
            </a:pPr>
            <a:r>
              <a:rPr lang="ru-RU" sz="2400" dirty="0">
                <a:solidFill>
                  <a:srgbClr val="3B8579"/>
                </a:solidFill>
              </a:rPr>
              <a:t>Филиал ООО «Джон </a:t>
            </a:r>
            <a:r>
              <a:rPr lang="ru-RU" sz="2400" dirty="0" err="1">
                <a:solidFill>
                  <a:srgbClr val="3B8579"/>
                </a:solidFill>
              </a:rPr>
              <a:t>Дир</a:t>
            </a:r>
            <a:r>
              <a:rPr lang="ru-RU" sz="2400" dirty="0">
                <a:solidFill>
                  <a:srgbClr val="3B8579"/>
                </a:solidFill>
              </a:rPr>
              <a:t> Русь» в г. Оренбурге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85208" y="2643102"/>
            <a:ext cx="9625444" cy="538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dirty="0">
                <a:solidFill>
                  <a:srgbClr val="3B8579"/>
                </a:solidFill>
              </a:rPr>
              <a:t>2. Акционерное общество «Птицефабрика </a:t>
            </a:r>
            <a:r>
              <a:rPr lang="ru-RU" sz="2400" dirty="0" err="1">
                <a:solidFill>
                  <a:srgbClr val="3B8579"/>
                </a:solidFill>
              </a:rPr>
              <a:t>Роскар</a:t>
            </a:r>
            <a:r>
              <a:rPr lang="ru-RU" sz="2400" dirty="0">
                <a:solidFill>
                  <a:srgbClr val="3B8579"/>
                </a:solidFill>
              </a:rPr>
              <a:t>» Ленинградская область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-16831" y="4506295"/>
            <a:ext cx="8773456" cy="6032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dirty="0">
                <a:solidFill>
                  <a:srgbClr val="3B8579"/>
                </a:solidFill>
              </a:rPr>
              <a:t>3. Открытое акционерное общество «</a:t>
            </a:r>
            <a:r>
              <a:rPr lang="ru-RU" sz="2400" dirty="0" err="1">
                <a:solidFill>
                  <a:srgbClr val="3B8579"/>
                </a:solidFill>
              </a:rPr>
              <a:t>Кемеровоспецстрой</a:t>
            </a:r>
            <a:r>
              <a:rPr lang="ru-RU" sz="2400" dirty="0">
                <a:solidFill>
                  <a:srgbClr val="3B8579"/>
                </a:solidFill>
              </a:rPr>
              <a:t>»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7618336"/>
              </p:ext>
            </p:extLst>
          </p:nvPr>
        </p:nvGraphicFramePr>
        <p:xfrm>
          <a:off x="628629" y="3169260"/>
          <a:ext cx="8127996" cy="11125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7733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3.1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3.2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3.3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ИТОГО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РМ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Раб.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РМ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Раб.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РМ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Раб.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РМ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Раб.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РМ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Раб.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РМ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Раб.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95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162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3589879"/>
              </p:ext>
            </p:extLst>
          </p:nvPr>
        </p:nvGraphicFramePr>
        <p:xfrm>
          <a:off x="628629" y="5133301"/>
          <a:ext cx="8127996" cy="11125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7733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3.1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3.2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3.3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ИТОГО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РМ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Раб.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РМ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Раб.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РМ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Раб.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РМ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Раб.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РМ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Раб.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РМ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Раб.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73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76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476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1686025"/>
              </p:ext>
            </p:extLst>
          </p:nvPr>
        </p:nvGraphicFramePr>
        <p:xfrm>
          <a:off x="628629" y="1287493"/>
          <a:ext cx="8127996" cy="11125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7733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677333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3.1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3.2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3.3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ИТОГО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РМ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Раб.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РМ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Раб.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РМ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Раб.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РМ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Раб.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РМ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Раб.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РМ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Раб.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199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46613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258" y="96790"/>
            <a:ext cx="12149742" cy="3680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rgbClr val="3B8579"/>
                </a:solidFill>
              </a:rPr>
              <a:t>Профессиональные риски работников Филиал ООО «Джон </a:t>
            </a:r>
            <a:r>
              <a:rPr lang="ru-RU" sz="2400" dirty="0" err="1">
                <a:solidFill>
                  <a:srgbClr val="3B8579"/>
                </a:solidFill>
              </a:rPr>
              <a:t>Дир</a:t>
            </a:r>
            <a:r>
              <a:rPr lang="ru-RU" sz="2400" dirty="0">
                <a:solidFill>
                  <a:srgbClr val="3B8579"/>
                </a:solidFill>
              </a:rPr>
              <a:t> Русь» в г. Оренбурге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1755247"/>
              </p:ext>
            </p:extLst>
          </p:nvPr>
        </p:nvGraphicFramePr>
        <p:xfrm>
          <a:off x="234446" y="464832"/>
          <a:ext cx="11830554" cy="6173031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35491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40797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06766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361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№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Опасность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Количество раб./</a:t>
                      </a:r>
                      <a:r>
                        <a:rPr lang="ru-RU" sz="700" dirty="0" err="1">
                          <a:effectLst/>
                        </a:rPr>
                        <a:t>рм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1.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Опасность от вдыхания дыма, паров вредных газов и пыли при пожаре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199/199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2.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 поражения током вследствие контакта с токопроводящими частями, которые находятся под напряжением из-за неисправного состояния (косвенное прикосновение) до 1000 В.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170/170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 наезда на человека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199/199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4.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удара из-за падения снега или сосулек с крыши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199/199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5.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падения с высоты вместе с сооружением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108/108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6.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 перенапряжения зрительного анализатора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139/139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7.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 падения из-за потери равновесия при поскальзывании, при передвижении по скользким поверхностям или мокрым полам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199/199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8.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Опасность падения с высоты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94/94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9.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Опасность падения из-за потери равновесия при спотыкании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187/187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10.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удара из-за падения перемещаемого груза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94/94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11.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затягивания в подвижные части машин и механизмов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82/82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12.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Опасность повышенного уровня и других неблагоприятных характеристик шума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82/82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13.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Опасность поражения легких от вдыхания вредных паров или газов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82/82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14.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Опасность укола из-за </a:t>
                      </a:r>
                      <a:r>
                        <a:rPr lang="ru-RU" sz="700" dirty="0" err="1">
                          <a:effectLst/>
                        </a:rPr>
                        <a:t>натыкания</a:t>
                      </a:r>
                      <a:r>
                        <a:rPr lang="ru-RU" sz="700" dirty="0">
                          <a:effectLst/>
                        </a:rPr>
                        <a:t> на неподвижную колющую поверхность (острие)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82/82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15.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Опасность повреждения органов дыхания частицами пыли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82/82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16.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Опасность физических перегрузок при неудобной рабочей позе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113/113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17.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Опасность психических нагрузок, стрессов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144/144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18.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удара из-за падения случайных предметов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108/108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19.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удара вращающимися или движущимися частями оборудования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94/94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19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20.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ожога из-за контакта с поверхностью, имеющей высокую температуру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82/82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20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21.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Столкновение с неподвижным предметом или элементом конструкции, оказавшимся на пути следования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108/108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21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22.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физических перегрузок при чрезмерных физических усилиях при перемещении предметов и деталей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27/27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22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23.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пореза в результате воздействия острого режущего инструмента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33/33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23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24.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воздействия локальной вибрации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21/21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24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25.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попадания в глаза стружки, мелких осколков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20/20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25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26.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физических перегрузок при статических нагрузках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20/20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26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27.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 воздействия высокого давления при взрыве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14/14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27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28.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 воздействия открытого пламени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13/13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28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29.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ожога роговицы глаза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14/14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29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30.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пореза в результате воздействия движущихся режущих частей механизмов, машин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18/18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30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31.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заболевания из-за воздействия пониженной температуры воздуха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12/12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31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32.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перегрева из-за воздействия повышенной температуры воздуха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12/12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32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33.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 укуса насекомого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12/12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33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34.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 травмирования в результате дорожно-транспортного происшествия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11/11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34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35.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воздействия движущегося абразивного элемента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16/16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35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36.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пореза в результате воздействия острых кромок и заусенцев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15/15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36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37.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падения на ноги тяжелого предмета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13/13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37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38.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заваливания складируемыми грузами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8/8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38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39.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 обрушения наземных конструкций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8/8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39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40.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 опрокидывания транспортного средства при проведении работ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8/8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40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41.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 от груза, перемещающегося во время движения транспортного средства из-за несоблюдения правил его укладки и крепления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8/8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41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42.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воздействия электрического тока при контакте с токоведущими частями, которые находятся под напряжением более 1000 В.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5/5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42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43.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воздействия электрического тока при контакте с токоведущими частями, которые находятся под напряжением до 1000 В.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5/5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43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44.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 поражения током вследствие возникновения электрической дуги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5/5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44"/>
                  </a:ext>
                </a:extLst>
              </a:tr>
              <a:tr h="164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45.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 поражения током вследствие контакта с токопроводящими частями, которые находятся под напряжением из-за неисправного состояния (косвенное прикосновение) более 1000 В.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5/5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45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46.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воздействия общей вибрации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5/5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46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47.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удара деталями или заготовками, которые могут отлететь из-за плохого закрепления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4/4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47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48.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воздействия воздушных взвесей вредных химических веществ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2/2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48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49.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поражения кожи из-за попадания вредных веществ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2/2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49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50.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 химического ожога роговицы глаза из-за попадания опасных веществ в глаза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2/2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50"/>
                  </a:ext>
                </a:extLst>
              </a:tr>
              <a:tr h="1154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51.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Опасность наматывания или затягивания волос, частей одежды, средств индивидуальной защиты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2/2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109" marR="24109" marT="0" marB="0" anchor="ctr"/>
                </a:tc>
                <a:extLst>
                  <a:ext uri="{0D108BD9-81ED-4DB2-BD59-A6C34878D82A}">
                    <a16:rowId xmlns="" xmlns:a16="http://schemas.microsoft.com/office/drawing/2014/main" val="100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4962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258" y="96790"/>
            <a:ext cx="12149742" cy="368042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3B8579"/>
                </a:solidFill>
              </a:rPr>
              <a:t>Профессиональные риски работников АО «Птицефабрика </a:t>
            </a:r>
            <a:r>
              <a:rPr lang="ru-RU" sz="2400" dirty="0" err="1">
                <a:solidFill>
                  <a:srgbClr val="3B8579"/>
                </a:solidFill>
              </a:rPr>
              <a:t>Роскар</a:t>
            </a:r>
            <a:r>
              <a:rPr lang="ru-RU" sz="2400" dirty="0">
                <a:solidFill>
                  <a:srgbClr val="3B8579"/>
                </a:solidFill>
              </a:rPr>
              <a:t>» Ленинградская область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7604714"/>
              </p:ext>
            </p:extLst>
          </p:nvPr>
        </p:nvGraphicFramePr>
        <p:xfrm>
          <a:off x="189015" y="422500"/>
          <a:ext cx="11723585" cy="6647433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35170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40761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6426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997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№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Опасность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Количество раб./</a:t>
                      </a:r>
                      <a:r>
                        <a:rPr lang="ru-RU" sz="650" dirty="0" err="1">
                          <a:effectLst/>
                        </a:rPr>
                        <a:t>рм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1.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Опасность от вдыхания дыма, паров вредных газов и пыли при пожаре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214/161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наезда на человека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214/161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3.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Опасность удара из-за падения снега или сосулек с крыши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214/161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002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4.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падения из-за потери равновесия при поскальзывании, при передвижении по скользким поверхностям или мокрым полам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214/161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5.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падения из-за потери равновесия при спотыкании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208/155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6.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физических перегрузок при неудобной рабочей позе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175/130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7.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удара из-за падения случайных предметов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151/112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503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8.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поражения током вследствие контакта с токопроводящими частями, которые находятся под напряжением из-за неисправного состояния (косвенное прикосновение) до 1000 В.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72/62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9.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поражения легких от вдыхания вредных паров или газов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78/61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10.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падения с высоты вместе с сооружением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58/52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11.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удара из-за падения перемещаемого груза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63/51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12.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психических нагрузок, стрессов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89/64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13.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пореза в результате воздействия острого режущего инструмента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105/79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14.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воздействия открытого пламени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49/27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15.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укуса животным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72/48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1002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16.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физических перегрузок при чрезмерных физических усилиях при перемещении предметов и деталей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62/44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17.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падения с высоты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46/39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18.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заболевания из-за воздействия пониженной температуры воздуха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55/33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19.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перегрева из-за воздействия повышенной температуры воздуха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55/33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19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20.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укуса насекомого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55/33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20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21.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воздействия локальной вибрации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52/40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21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22.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насилия от третьих лиц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52/34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22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23.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пореза в результате воздействия острых кромок и заусенцев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64/46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23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24.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падения на ноги тяжелого предмета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62/44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24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25.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попадания в глаза стружки, мелких осколков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41/33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25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26.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физических перегрузок при статических нагрузках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41/33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26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27.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перенапряжения зрительного анализатора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39/36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27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28.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повреждения органов дыхания частицами пыли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39/32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28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29.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повышенного уровня и других неблагоприятных характеристик шума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38/31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29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30.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затягивания в подвижные части машин и механизмов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36/30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30"/>
                  </a:ext>
                </a:extLst>
              </a:tr>
              <a:tr h="1002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31.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укола из-за натыкания на неподвижную колющую поверхность (острие)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36/30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31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32.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травмирования в результате дорожно-транспортного происшествия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21/15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32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33.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ожога из-за контакта с поверхностью, имеющей высокую температуру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52/42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33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34.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удара вращающимися или движущимися частями оборудования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42/36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34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35.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насилия от враждебно настроенных работников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28/12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35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36.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заражения вследствие инфекции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24/22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36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37.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заражения животным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23/21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37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38.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раздавливания животным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23/21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38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39.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поражения кожи из-за попадания вредных веществ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23/18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39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40.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воздействия общей вибрации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22/16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40"/>
                  </a:ext>
                </a:extLst>
              </a:tr>
              <a:tr h="1002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41.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химического ожога роговицы глаза из-за попадания опасных веществ в глаза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21/16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41"/>
                  </a:ext>
                </a:extLst>
              </a:tr>
              <a:tr h="1002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42.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пореза в результате воздействия движущихся режущих частей механизмов, машин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30/24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42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43.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воздействия движущегося абразивного элемента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30/24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43"/>
                  </a:ext>
                </a:extLst>
              </a:tr>
              <a:tr h="1002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44.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Столкновение с неподвижным предметом или элементом конструкции, оказавшимся на пути следования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57/51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44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45.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падения в яму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21/15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45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46.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пореза разбившимися стеклянными предметами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14/11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46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47.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воздействия воздушных взвесей вредных химических веществ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9/7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47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48.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заваливания складируемыми грузами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9/7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48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49.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обрушения наземных конструкций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9/7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49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50.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опрокидывания транспортного средства при проведении работ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9/7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50"/>
                  </a:ext>
                </a:extLst>
              </a:tr>
              <a:tr h="1002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51.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от груза, перемещающегося во время движения транспортного средства из-за несоблюдения правил его укладки и крепления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9/7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51"/>
                  </a:ext>
                </a:extLst>
              </a:tr>
              <a:tr h="1002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52.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воздействия электрического тока при контакте с токоведущими частями, которые находятся под напряжением более 1000 В.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6/3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52"/>
                  </a:ext>
                </a:extLst>
              </a:tr>
              <a:tr h="1002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53.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воздействия электрического тока при контакте с токоведущими частями, которые находятся под напряжением до 1000 В.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6/3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53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54.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поражения током вследствие возникновения электрической дуги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6/3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54"/>
                  </a:ext>
                </a:extLst>
              </a:tr>
              <a:tr h="1503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55.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поражения током вследствие контакта с токопроводящими частями, которые находятся под напряжением из-за неисправного состояния (косвенное прикосновение) более 1000 В.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6/3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55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56.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удара газом под давлением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2/1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56"/>
                  </a:ext>
                </a:extLst>
              </a:tr>
              <a:tr h="1002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57.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удара элементами оборудования, которые могут отлететь из-за плохого закрепления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2/1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57"/>
                  </a:ext>
                </a:extLst>
              </a:tr>
              <a:tr h="976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58.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воздействия пыли на глаза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2/2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58"/>
                  </a:ext>
                </a:extLst>
              </a:tr>
              <a:tr h="1002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59.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удара деталями или заготовками, которые могут отлететь из-за плохого закрепления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1/1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59"/>
                  </a:ext>
                </a:extLst>
              </a:tr>
              <a:tr h="1002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60.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наматывания или затягивания волос, частей одежды, средств индивидуальной защиты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1/1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057" marR="21057" marT="0" marB="0" anchor="ctr"/>
                </a:tc>
                <a:extLst>
                  <a:ext uri="{0D108BD9-81ED-4DB2-BD59-A6C34878D82A}">
                    <a16:rowId xmlns="" xmlns:a16="http://schemas.microsoft.com/office/drawing/2014/main" val="100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1299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258" y="45988"/>
            <a:ext cx="12149742" cy="3680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rgbClr val="3B8579"/>
                </a:solidFill>
              </a:rPr>
              <a:t>Профессиональные риски работников ОАО «</a:t>
            </a:r>
            <a:r>
              <a:rPr lang="ru-RU" sz="2400" dirty="0" err="1">
                <a:solidFill>
                  <a:srgbClr val="3B8579"/>
                </a:solidFill>
              </a:rPr>
              <a:t>Кемеровоспецстрой</a:t>
            </a:r>
            <a:r>
              <a:rPr lang="ru-RU" sz="2400" dirty="0">
                <a:solidFill>
                  <a:srgbClr val="3B8579"/>
                </a:solidFill>
              </a:rPr>
              <a:t>»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8525596"/>
              </p:ext>
            </p:extLst>
          </p:nvPr>
        </p:nvGraphicFramePr>
        <p:xfrm>
          <a:off x="186543" y="388618"/>
          <a:ext cx="11793790" cy="6713156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35381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72124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1873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701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№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Опасность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Количество раб./</a:t>
                      </a:r>
                      <a:r>
                        <a:rPr lang="ru-RU" sz="650" dirty="0" err="1">
                          <a:effectLst/>
                        </a:rPr>
                        <a:t>рм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1.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Опасность наезда на человека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476/318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2.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Опасность от вдыхания дыма, паров вредных газов и пыли при пожаре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363/265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3.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удара из-за падения перемещаемого груза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353/223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4.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заболевания из-за воздействия пониженной температуры воздуха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349/201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5.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перегрева из-за воздействия повышенной температуры воздуха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349/201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6.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укуса насекомого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349/201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7.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удара из-за падения снега или сосулек с крыши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333/250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8.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травмирования в результате дорожно-транспортного происшествия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198/125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9.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падения из-за потери равновесия при поскальзывании, при передвижении по скользким поверхностям или мокрым полам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473/315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10.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воздействия открытого пламени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227/139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11.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физических перегрузок при неудобной рабочей позе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290/201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12.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психических нагрузок, стрессов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286/202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13.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воздействия локальной вибрации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242/148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14.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удара вращающимися или движущимися частями оборудования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243/141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15.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воздействия общей вибрации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204/126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1450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16.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поражения током вследствие контакта с токопроводящими частями, которые находятся под напряжением из-за неисправного состояния (косвенное прикосновение) до 1000 В.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152/124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17.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поражения легких от вдыхания вредных паров или газов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171/137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18.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падения из-за потери равновесия при спотыкании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255/206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19.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укуса животным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146/99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19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20.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падения с высоты вместе с сооружением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76/68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20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21.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физических перегрузок при чрезмерных физических усилиях при перемещении предметов и деталей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101/60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21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22.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пореза в результате воздействия острого режущего инструмента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143/75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22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23.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перенапряжения зрительного анализатора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82/76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23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24.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падения в яму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118/86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24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25.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падения с высоты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51/43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25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26.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пореза в результате воздействия острых кромок и заусенцев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89/48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26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27.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падения на ноги тяжелого предмета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86/45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27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28.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попадания в глаза стружки, мелких осколков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57/30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28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29.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удара из-за падения случайных предметов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83/72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29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30.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физических перегрузок при статических нагрузках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54/27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30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31.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затягивания в подвижные части машин и механизмов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40/39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31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32.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повышенного уровня и других неблагоприятных характеристик шума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40/39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32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33.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укола из-за натыкания на неподвижную колющую поверхность (острие)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40/39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33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34.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повреждения органов дыхания частицами пыли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40/39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34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35.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ожога из-за контакта с поверхностью, имеющей высокую температуру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51/49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35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36.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пореза в результате воздействия движущихся режущих частей механизмов, машин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38/22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36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37.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воздействия движущегося абразивного элемента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38/22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37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38.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Столкновение с неподвижным предметом или элементом конструкции, оказавшимся на пути следования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76/68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38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39.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воздействия высокого давления при взрыве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17/17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39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40.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заваливания складируемыми грузами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15/10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40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41.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ожога роговицы глаза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15/15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41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42.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обрушения наземных конструкций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15/10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42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43.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опрокидывания транспортного средства при проведении работ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15/10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43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44.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от груза, перемещающегося во время движения транспортного средства из-за несоблюдения правил его укладки и крепления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15/10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44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45.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поражения кожи из-за попадания вредных веществ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16/15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45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46.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химического ожога роговицы глаза из-за попадания опасных веществ в глаза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13/12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46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47.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пореза разбившимися стеклянными предметами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11/10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47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48.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воздействия электрического тока при контакте с токоведущими частями, которые находятся под напряжением более 1000 В.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8/4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48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49.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воздействия электрического тока при контакте с токоведущими частями, которые находятся под напряжением до 1000 В.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8/4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49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50.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поражения током вследствие возникновения электрической дуги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8/4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50"/>
                  </a:ext>
                </a:extLst>
              </a:tr>
              <a:tr h="1450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51.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поражения током вследствие контакта с токопроводящими частями, которые находятся под напряжением из-за неисправного состояния (косвенное прикосновение) более 1000 В.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8/4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51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52.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воздействия воздушных взвесей вредных химических веществ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3/3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52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53.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удара деталями или заготовками, которые могут отлететь из-за плохого закрепления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3/3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53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54.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воздействия пыли на глаза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3/3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54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55.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наматывания или затягивания волос, частей одежды, средств индивидуальной защиты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3/3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55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56.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самовозгорания горючих веществ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2/2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56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57.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 насилия от третьих лиц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2/2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57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58.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заражения вследствие инфекции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1/1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58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59.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удара газом под давлением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1/1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59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60.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Опасность удара элементами оборудования, которые могут отлететь из-за плохого закрепления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>
                          <a:effectLst/>
                        </a:rPr>
                        <a:t>1/1</a:t>
                      </a:r>
                      <a:endParaRPr lang="ru-RU" sz="6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60"/>
                  </a:ext>
                </a:extLst>
              </a:tr>
              <a:tr h="983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61.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Опасность физических перегрузок при перемещении работника в пространстве, обусловленных технологическим процессом в течение рабочей смены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650" dirty="0">
                          <a:effectLst/>
                        </a:rPr>
                        <a:t>1/1</a:t>
                      </a:r>
                      <a:endParaRPr lang="ru-RU" sz="6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537" marR="20537" marT="0" marB="0" anchor="ctr"/>
                </a:tc>
                <a:extLst>
                  <a:ext uri="{0D108BD9-81ED-4DB2-BD59-A6C34878D82A}">
                    <a16:rowId xmlns="" xmlns:a16="http://schemas.microsoft.com/office/drawing/2014/main" val="10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00844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6121"/>
            <a:ext cx="12149742" cy="3680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rgbClr val="3B8579"/>
                </a:solidFill>
              </a:rPr>
              <a:t>Медицинские осмотры работников в зависимости от результатов ОПР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2258" y="5596466"/>
            <a:ext cx="12149742" cy="8006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000" dirty="0">
              <a:solidFill>
                <a:srgbClr val="3B8579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2894744"/>
              </p:ext>
            </p:extLst>
          </p:nvPr>
        </p:nvGraphicFramePr>
        <p:xfrm>
          <a:off x="8013662" y="685084"/>
          <a:ext cx="3771862" cy="421991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4826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2359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0306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Профессия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Опасность 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08" marR="4908" marT="4908" marB="0" anchor="b">
                    <a:solidFill>
                      <a:srgbClr val="3B857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03062">
                <a:tc>
                  <a:txBody>
                    <a:bodyPr/>
                    <a:lstStyle/>
                    <a:p>
                      <a:pPr algn="just" fontAlgn="ctr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</a:rPr>
                        <a:t>Падение с высоты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08" marR="4908" marT="4908" marB="0" anchor="b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0306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Машиниста крана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08" marR="4908" marT="4908" marB="0" anchor="b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0306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Лифтер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08" marR="4908" marT="4908" marB="0" anchor="b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06124">
                <a:tc>
                  <a:txBody>
                    <a:bodyPr/>
                    <a:lstStyle/>
                    <a:p>
                      <a:pPr algn="just" fontAlgn="ctr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Электрические опасности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08" marR="4908" marT="4908" marB="0" anchor="b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03062">
                <a:tc>
                  <a:txBody>
                    <a:bodyPr/>
                    <a:lstStyle/>
                    <a:p>
                      <a:pPr algn="just" fontAlgn="ctr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Механические опасности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08" marR="4908" marT="4908" marB="0" anchor="b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06124">
                <a:tc>
                  <a:txBody>
                    <a:bodyPr/>
                    <a:lstStyle/>
                    <a:p>
                      <a:pPr algn="just" fontAlgn="ctr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</a:rPr>
                        <a:t>Опасности, связанные с воздействием микроклимата и климатические опасности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08" marR="4908" marT="4908" marB="0" anchor="b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06124">
                <a:tc>
                  <a:txBody>
                    <a:bodyPr/>
                    <a:lstStyle/>
                    <a:p>
                      <a:pPr algn="just" fontAlgn="ctr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Опасности, связанные с воздействием микроклимата и климатические опасности, Опасности, связанные с воздействием химического фактора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08" marR="4908" marT="4908" marB="0" anchor="b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06124">
                <a:tc>
                  <a:txBody>
                    <a:bodyPr/>
                    <a:lstStyle/>
                    <a:p>
                      <a:pPr algn="just" fontAlgn="ctr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Барометрические опасности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08" marR="4908" marT="4908" marB="0" anchor="b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06124">
                <a:tc>
                  <a:txBody>
                    <a:bodyPr/>
                    <a:lstStyle/>
                    <a:p>
                      <a:pPr algn="just" fontAlgn="ctr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Барометрические опасности, Опасности, связанные с воздействием микроклимата и климатические опасности?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08" marR="4908" marT="4908" marB="0" anchor="b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103062">
                <a:tc>
                  <a:txBody>
                    <a:bodyPr/>
                    <a:lstStyle/>
                    <a:p>
                      <a:pPr algn="just" fontAlgn="ctr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</a:rPr>
                        <a:t>Опасности, связанные с воздействием микроклимата и климатические опасности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08" marR="4908" marT="4908" marB="0" anchor="b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103062">
                <a:tc>
                  <a:txBody>
                    <a:bodyPr/>
                    <a:lstStyle/>
                    <a:p>
                      <a:pPr algn="just" fontAlgn="ctr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Опасность психических нагрузок, стрессов  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08" marR="4908" marT="4908" marB="0" anchor="b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06124">
                <a:tc>
                  <a:txBody>
                    <a:bodyPr/>
                    <a:lstStyle/>
                    <a:p>
                      <a:pPr algn="just" fontAlgn="ctr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Опасность психических нагрузок, стрессов  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08" marR="4908" marT="4908" marB="0" anchor="b"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06124">
                <a:tc>
                  <a:txBody>
                    <a:bodyPr/>
                    <a:lstStyle/>
                    <a:p>
                      <a:pPr algn="just" fontAlgn="ctr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Опасности, связанные с воздействием тяжести и напряженности трудового процесса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08" marR="4908" marT="4908" marB="0" anchor="b"/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309186">
                <a:tc>
                  <a:txBody>
                    <a:bodyPr/>
                    <a:lstStyle/>
                    <a:p>
                      <a:pPr algn="just" fontAlgn="ctr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Опасности, связанные с воздействием тяжести и напряженности трудового процесса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08" marR="4908" marT="4908" marB="0" anchor="b"/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06124">
                <a:tc>
                  <a:txBody>
                    <a:bodyPr/>
                    <a:lstStyle/>
                    <a:p>
                      <a:pPr algn="just" fontAlgn="ctr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Опасности, связанные с воздействием тяжести и напряженности трудового процесса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08" marR="4908" marT="4908" marB="0" anchor="b"/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206124">
                <a:tc>
                  <a:txBody>
                    <a:bodyPr/>
                    <a:lstStyle/>
                    <a:p>
                      <a:pPr algn="just" fontAlgn="ctr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</a:rPr>
                        <a:t>Механические опасности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08" marR="4908" marT="4908" marB="0" anchor="b"/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103062">
                <a:tc>
                  <a:txBody>
                    <a:bodyPr/>
                    <a:lstStyle/>
                    <a:p>
                      <a:pPr algn="just" fontAlgn="ctr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</a:rPr>
                        <a:t>Барометрические опасности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08" marR="4908" marT="4908" marB="0" anchor="b"/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103062">
                <a:tc>
                  <a:txBody>
                    <a:bodyPr/>
                    <a:lstStyle/>
                    <a:p>
                      <a:pPr algn="just" fontAlgn="ctr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08" marR="4908" marT="4908" marB="0" anchor="b"/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9862148"/>
              </p:ext>
            </p:extLst>
          </p:nvPr>
        </p:nvGraphicFramePr>
        <p:xfrm>
          <a:off x="152788" y="696946"/>
          <a:ext cx="6743738" cy="420805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674373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0306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Приложение 2 приказа 302н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>
                    <a:solidFill>
                      <a:srgbClr val="3B857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0306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1. Работы на высоте, верхолазные работы, а также работы по обслуживанию подъемных сооружений, включая: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0306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1.1. Работы в качестве крановщика (машиниста крана)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0306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1.2. Работа лифтера (к приему на работу для лифтеров обычных лифтов противопоказаний нет)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0612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2. Работы по обслуживанию и ремонту действующих электроустановок с напряжением 42 В и выше переменного тока, 110 В и выше постоянного тока, а также монтажные, наладочные работы, испытания и измерения в этих электроустановках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0306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3. Работы по валке, сплаву, транспортировке, первичной обработке, охране и восстановлению лесов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0612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4. Работы в особых географических регионах со значительным удалением мест проведения работ от медицинских учреждений, оказывающих специализированную медицинскую помощь, включая: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0612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4.1. Работы в нефтяной и газовой промышленности, выполняемые в районах Крайнего Севера и приравненных к ним местностях, пустынных и других отдаленных и недостаточно обжитых районах, а также при морском бурении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0612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4.2. Работы на гидрометеорологических станциях, сооружениях связи, расположенных в полярных, высокогорных, пустынных, таежных и других отдаленных и недостаточно обжитых районах, в сложных климатических условиях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0612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4.3. Геологоразведочные, строительные и другие работы в отдаленных, малонаселенных, труднодоступных, заболоченных и горных районах (в том числе вахтово-экспедиционным методом)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10306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4.4. Работы, выполняемые по трудовым договорам в районах Крайнего Севера и приравненных к ним местностях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10306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5. Работы, непосредственно связанные с обслуживанием сосудов, находящихся под давлением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0612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6. Работы, непосредственно связанные с применением легковоспламеняющихся и взрывчатых материалов, работы во </a:t>
                      </a:r>
                      <a:r>
                        <a:rPr lang="ru-RU" sz="900" u="none" strike="noStrike" dirty="0" err="1">
                          <a:effectLst/>
                        </a:rPr>
                        <a:t>взрыво</a:t>
                      </a:r>
                      <a:r>
                        <a:rPr lang="ru-RU" sz="900" u="none" strike="noStrike" dirty="0">
                          <a:effectLst/>
                        </a:rPr>
                        <a:t>- и пожароопасных производствах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0612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7. Работы в военизированной охране, службах спецсвязи, аппарате инкассации, банковских структурах, других ведомствах и службах, которым разрешено ношение оружия и его применение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309186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8. Работы, выполняемые газоспасательной службой, добровольными газоспасательными дружинами, военизированными частями и отрядами по предупреждению и ликвидации открытых газовых и нефтяных фонтанов, военизированными горными и горноспасательными службами министерств и ведомств, пожарной охраной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0612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9. Работы, выполняемые аварийно-спасательными службами по предупреждению и ликвидации чрезвычайных ситуаций природного и техногенного характера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20612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10. Работы, выполняемые непосредственно на механическом оборудовании, имеющем открытые движущиеся (вращающиеся) элементы конструкции (токарные, фрезерные и другие станки, штамповочные прессы и др.)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10306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11. Работы под водой, выполняемые работниками, пребывающими в газовой среде в условиях нормального давления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10306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…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08" marR="4908" marT="4908" marB="0" anchor="ctr"/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7" name="Стрелка вниз 6"/>
          <p:cNvSpPr/>
          <p:nvPr/>
        </p:nvSpPr>
        <p:spPr>
          <a:xfrm rot="16200000">
            <a:off x="7257515" y="2038892"/>
            <a:ext cx="395159" cy="1117137"/>
          </a:xfrm>
          <a:prstGeom prst="downArrow">
            <a:avLst>
              <a:gd name="adj1" fmla="val 50000"/>
              <a:gd name="adj2" fmla="val 54365"/>
            </a:avLst>
          </a:prstGeom>
          <a:solidFill>
            <a:srgbClr val="3B85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56006" y="4960890"/>
            <a:ext cx="11903978" cy="10194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000" dirty="0">
                <a:solidFill>
                  <a:srgbClr val="3B8579"/>
                </a:solidFill>
              </a:rPr>
              <a:t>В приказе 302н нет четкого алгоритма определения Перечня профессий, которым положено проходить медицинские осмотры:</a:t>
            </a:r>
          </a:p>
          <a:p>
            <a:pPr algn="ctr"/>
            <a:endParaRPr lang="ru-RU" sz="2000" dirty="0">
              <a:solidFill>
                <a:srgbClr val="3B8579"/>
              </a:solidFill>
            </a:endParaRPr>
          </a:p>
          <a:p>
            <a:pPr marL="457200" indent="-457200">
              <a:buAutoNum type="arabicPeriod"/>
            </a:pPr>
            <a:r>
              <a:rPr lang="ru-RU" sz="2000" dirty="0">
                <a:solidFill>
                  <a:srgbClr val="3B8579"/>
                </a:solidFill>
              </a:rPr>
              <a:t>В зависимости от условий труда (приложение 1); Класс 3.1, 3.2, 3.3 Пример: Джон </a:t>
            </a:r>
            <a:r>
              <a:rPr lang="ru-RU" sz="2000" dirty="0" err="1">
                <a:solidFill>
                  <a:srgbClr val="3B8579"/>
                </a:solidFill>
              </a:rPr>
              <a:t>Дир</a:t>
            </a:r>
            <a:r>
              <a:rPr lang="ru-RU" sz="2000" dirty="0">
                <a:solidFill>
                  <a:srgbClr val="3B8579"/>
                </a:solidFill>
              </a:rPr>
              <a:t> – 53 работника</a:t>
            </a:r>
          </a:p>
          <a:p>
            <a:pPr marL="457200" indent="-457200">
              <a:buAutoNum type="arabicPeriod"/>
            </a:pPr>
            <a:r>
              <a:rPr lang="ru-RU" sz="2000" dirty="0">
                <a:solidFill>
                  <a:srgbClr val="3B8579"/>
                </a:solidFill>
              </a:rPr>
              <a:t>В зависимости от вида выполняемой работы (приложение 2) – </a:t>
            </a:r>
            <a:r>
              <a:rPr lang="ru-RU" sz="2000" dirty="0">
                <a:solidFill>
                  <a:srgbClr val="FF0000"/>
                </a:solidFill>
              </a:rPr>
              <a:t>не зависит опасностей, кол-во невозможно просчитать.</a:t>
            </a:r>
          </a:p>
          <a:p>
            <a:pPr algn="ctr"/>
            <a:endParaRPr lang="ru-RU" sz="2000" dirty="0">
              <a:solidFill>
                <a:srgbClr val="3B8579"/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56006" y="5868331"/>
            <a:ext cx="11729518" cy="647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700" dirty="0">
                <a:solidFill>
                  <a:srgbClr val="3B8579"/>
                </a:solidFill>
              </a:rPr>
              <a:t>Проблема: Неэффективность расходования средств по предупреждению </a:t>
            </a:r>
            <a:r>
              <a:rPr lang="ru-RU" sz="1700" dirty="0" err="1">
                <a:solidFill>
                  <a:srgbClr val="3B8579"/>
                </a:solidFill>
              </a:rPr>
              <a:t>пррофзаболеваний</a:t>
            </a:r>
            <a:r>
              <a:rPr lang="ru-RU" sz="1700" dirty="0">
                <a:solidFill>
                  <a:srgbClr val="3B8579"/>
                </a:solidFill>
              </a:rPr>
              <a:t>.</a:t>
            </a:r>
          </a:p>
          <a:p>
            <a:r>
              <a:rPr lang="ru-RU" sz="1700" dirty="0">
                <a:solidFill>
                  <a:srgbClr val="3B8579"/>
                </a:solidFill>
              </a:rPr>
              <a:t>Решение:   Необходима перевод от вида работ к идентифицированным опасностям (сопоставление).</a:t>
            </a:r>
          </a:p>
          <a:p>
            <a:r>
              <a:rPr lang="ru-RU" sz="1700" dirty="0">
                <a:solidFill>
                  <a:srgbClr val="3B8579"/>
                </a:solidFill>
              </a:rPr>
              <a:t>Результат:  Прямая зависимость: условия труда – контингент для медосмотров</a:t>
            </a:r>
            <a:endParaRPr lang="ru-RU" sz="17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7558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0995"/>
            <a:ext cx="12149742" cy="3680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rgbClr val="3B8579"/>
                </a:solidFill>
              </a:rPr>
              <a:t>Обучение и инструктирование работников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220169"/>
            <a:ext cx="12149742" cy="457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200" dirty="0">
                <a:solidFill>
                  <a:srgbClr val="3B8579"/>
                </a:solidFill>
              </a:rPr>
              <a:t>В приказе 1/29 нет четкого алгоритма определения Перечня профессий, которые  должны проходить обучение и инструктажи по охране труда. </a:t>
            </a:r>
            <a:r>
              <a:rPr lang="ru-RU" sz="1200" i="1" dirty="0">
                <a:solidFill>
                  <a:srgbClr val="3B8579"/>
                </a:solidFill>
              </a:rPr>
              <a:t>Не установлен объем данного обучения</a:t>
            </a:r>
            <a:r>
              <a:rPr lang="ru-RU" sz="1200" dirty="0">
                <a:solidFill>
                  <a:srgbClr val="3B8579"/>
                </a:solidFill>
              </a:rPr>
              <a:t>: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24978" y="6050455"/>
            <a:ext cx="12149742" cy="59463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dirty="0">
                <a:solidFill>
                  <a:srgbClr val="3B8579"/>
                </a:solidFill>
              </a:rPr>
              <a:t>Проблема: 32% несчастных случаев из-за неудовлетворительной организации работ.</a:t>
            </a:r>
          </a:p>
          <a:p>
            <a:r>
              <a:rPr lang="ru-RU" sz="1200" dirty="0">
                <a:solidFill>
                  <a:srgbClr val="3B8579"/>
                </a:solidFill>
              </a:rPr>
              <a:t>Решение: Необходимо сопоставление опасностей с темами и объемом обучения (инструктирования).</a:t>
            </a:r>
          </a:p>
          <a:p>
            <a:r>
              <a:rPr lang="ru-RU" sz="1200" dirty="0">
                <a:solidFill>
                  <a:srgbClr val="3B8579"/>
                </a:solidFill>
              </a:rPr>
              <a:t>Результат: Прямая зависимость: условия труда </a:t>
            </a:r>
            <a:r>
              <a:rPr lang="ru-RU" sz="1200" b="1" dirty="0">
                <a:solidFill>
                  <a:srgbClr val="3B8579"/>
                </a:solidFill>
              </a:rPr>
              <a:t>– </a:t>
            </a:r>
            <a:r>
              <a:rPr lang="ru-RU" sz="1200" dirty="0">
                <a:solidFill>
                  <a:srgbClr val="3B8579"/>
                </a:solidFill>
              </a:rPr>
              <a:t>контингент обучаемых работников и объем адресного обучения (инструктирования).</a:t>
            </a:r>
            <a:endParaRPr lang="ru-RU" sz="1200" dirty="0">
              <a:solidFill>
                <a:srgbClr val="FF000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3380578"/>
              </p:ext>
            </p:extLst>
          </p:nvPr>
        </p:nvGraphicFramePr>
        <p:xfrm>
          <a:off x="232070" y="588214"/>
          <a:ext cx="11438466" cy="363915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6972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8739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7822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94090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376221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74434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Вид обучения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Руководители и специалисты</a:t>
                      </a:r>
                      <a:endParaRPr lang="ru-RU" sz="9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Работники рабочих профессий</a:t>
                      </a:r>
                      <a:endParaRPr lang="ru-RU" sz="9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Работники с вредными и (или) опасными условиями труда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22833">
                <a:tc rowSpan="2"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Обучение безопасным методам и приемам выполнения работ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первичное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течение месяца после приема на работу (п. 2.2.1)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628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периодическое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устанавливаются работодателем  в соответствии с нормативными правовыми актами, регулирующими безопасность конкретных видов работ (п.2.2.3)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42826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Обучение безопасным методам и приемам выполнения работ со стажировкой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первичное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течение первого месяца после назначения на  работы с вредными и (или) опасными условиями труда (п. 2.2.2)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628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периодическое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устанавливаются работодателем  в соответствии с нормативными правовыми актами, регулирующими безопасность конкретных видов работ (п.2.2.3)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42826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Оказание первой помощи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первичное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позднее одного месяца после приема на работу (п.2.2.4)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позднее одного месяца после приема на работу (п.2.2.4)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628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периодическое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один раз в три года в рамках специального обучения по охране труда*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реже одного раза в год (п.2.2.4)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реже одного раза в год (п.2.2.4)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42826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Специальное обучение по охране труда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первичное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 поступлении на работу в течение первого месяца (п. 2.3.1)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428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периодическое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реже одного раза в три года (п.2.3.1)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62819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Проверках знаний требований охраны труда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первичная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устанавливаются работодателем  в соответствии с нормативными правовыми актами, регулирующими безопасность конкретных видов работ (п.2.2.3)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течение первого месяца после назначения на  работы с вредными и (или) опасными условиями труда (п. 2.2.2)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628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периодическая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реже одного раза в три года (п.3.2)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устанавливаются работодателем  в соответствии с нормативными правовыми актами, регулирующими безопасность конкретных видов работ (п.2.2.3)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устанавливаются работодателем  в соответствии с нормативными правовыми актами, регулирующими безопасность конкретных видов работ (п.2.2.3)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122833">
                <a:tc gridSpan="5">
                  <a:txBody>
                    <a:bodyPr/>
                    <a:lstStyle/>
                    <a:p>
                      <a:pPr algn="l" fontAlgn="t"/>
                      <a:endParaRPr lang="ru-RU" sz="9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0916025"/>
              </p:ext>
            </p:extLst>
          </p:nvPr>
        </p:nvGraphicFramePr>
        <p:xfrm>
          <a:off x="232070" y="4087322"/>
          <a:ext cx="11438466" cy="196313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6148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9563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9470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93267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375397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0366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Вводный инструктаж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при приеме на работу (п.2.1.2)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при приеме на работу (п.2.1.2)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при приеме на работу (п.2.1.2)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20035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Инструктажи (первичный , повторный, внеплановый и целевой) 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первичный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до начала самостоятельной работы (п. 2.1.4)*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до начала самостоятельной работы (п. 2.1.4)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до начала самостоятельной работы (п. 2.1.4)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200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периодический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не реже одного раза в шесть месяцев (п. 2.1.5)*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не реже одного раза в шесть месяцев (п. 2.1.5)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не реже одного раза в шесть месяцев (п. 2.1.5)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84934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Проверках знаний требований охраны труда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первичная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устанавливаются работодателем  в соответствии с нормативными правовыми актами, регулирующими безопасность конкретных видов работ (п.2.2.3)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течение первого месяца после назначения на  работы с вредными и (или) опасными условиями труда (п. 2.2.2)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849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периодическая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реже одного раза в три года (п.3.2)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устанавливаются работодателем  в соответствии с нормативными правовыми актами, регулирующими безопасность конкретных видов работ (п.2.2.3)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устанавливаются работодателем  в соответствии с нормативными правовыми актами, регулирующими безопасность конкретных видов работ (п.2.2.3)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30321">
                <a:tc gridSpan="5">
                  <a:txBody>
                    <a:bodyPr/>
                    <a:lstStyle/>
                    <a:p>
                      <a:pPr algn="l" fontAlgn="t"/>
                      <a:endParaRPr lang="ru-RU" sz="9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47" marR="3247" marT="3247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41848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6121"/>
            <a:ext cx="12149742" cy="368042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>
                <a:solidFill>
                  <a:srgbClr val="3B8579"/>
                </a:solidFill>
              </a:rPr>
              <a:t>Предложения по организации обучения и Инструктирования работников в зависимости от результатов ОПР</a:t>
            </a: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="" xmlns:a16="http://schemas.microsoft.com/office/drawing/2014/main" id="{3AD97148-1585-45DA-8D57-4BEFD1B514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6685466"/>
              </p:ext>
            </p:extLst>
          </p:nvPr>
        </p:nvGraphicFramePr>
        <p:xfrm>
          <a:off x="439231" y="786176"/>
          <a:ext cx="5309119" cy="5823115"/>
        </p:xfrm>
        <a:graphic>
          <a:graphicData uri="http://schemas.openxmlformats.org/drawingml/2006/table">
            <a:tbl>
              <a:tblPr firstRow="1" firstCol="1" bandRow="1"/>
              <a:tblGrid>
                <a:gridCol w="2583368">
                  <a:extLst>
                    <a:ext uri="{9D8B030D-6E8A-4147-A177-3AD203B41FA5}">
                      <a16:colId xmlns="" xmlns:a16="http://schemas.microsoft.com/office/drawing/2014/main" val="2094950226"/>
                    </a:ext>
                  </a:extLst>
                </a:gridCol>
                <a:gridCol w="2725751">
                  <a:extLst>
                    <a:ext uri="{9D8B030D-6E8A-4147-A177-3AD203B41FA5}">
                      <a16:colId xmlns="" xmlns:a16="http://schemas.microsoft.com/office/drawing/2014/main" val="2021142537"/>
                    </a:ext>
                  </a:extLst>
                </a:gridCol>
              </a:tblGrid>
              <a:tr h="177147">
                <a:tc gridSpan="2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Обучение</a:t>
                      </a:r>
                    </a:p>
                  </a:txBody>
                  <a:tcPr marL="27076" marR="27076" marT="37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0211913"/>
                  </a:ext>
                </a:extLst>
              </a:tr>
              <a:tr h="19085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НЕОБХОДИМОСТЬ - Кто проходит обучение? </a:t>
                      </a:r>
                    </a:p>
                  </a:txBody>
                  <a:tcPr marL="27076" marR="27076" marT="37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ОБЪЕМ – по</a:t>
                      </a:r>
                      <a:r>
                        <a:rPr lang="ru-RU" sz="13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какой программе проводится обучение?</a:t>
                      </a:r>
                      <a:endParaRPr lang="ru-RU" sz="13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076" marR="27076" marT="37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757595268"/>
                  </a:ext>
                </a:extLst>
              </a:tr>
              <a:tr h="50105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Обучение</a:t>
                      </a:r>
                      <a:r>
                        <a:rPr lang="ru-RU" sz="13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проходят руководители, в чьем подчинении находятся работники: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Руководители первичных трудовых коллективов, линейные руководители</a:t>
                      </a:r>
                    </a:p>
                  </a:txBody>
                  <a:tcPr marL="27076" marR="27076" marT="37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Программа</a:t>
                      </a:r>
                      <a:r>
                        <a:rPr lang="ru-RU" sz="13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обучения должна включать информацию о методах и способах безопасного выполнения работ для каждой идентифицированной опасности (адресные, наборные программы обучения). Объем – количество опасностей</a:t>
                      </a:r>
                      <a:endParaRPr lang="ru-RU" sz="13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076" marR="27076" marT="37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312052534"/>
                  </a:ext>
                </a:extLst>
              </a:tr>
              <a:tr h="50105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 Работники рабочих профессий с большим объемом опасностей (более 10)</a:t>
                      </a:r>
                    </a:p>
                  </a:txBody>
                  <a:tcPr marL="27076" marR="27076" marT="37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Программа</a:t>
                      </a:r>
                      <a:r>
                        <a:rPr lang="ru-RU" sz="13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обучения должна включать информацию о методах и способах безопасного выполнения работ для каждой идентифицированной опасности (адресные, наборные программы обучения). Объем – количество опасностей</a:t>
                      </a:r>
                      <a:endParaRPr lang="ru-RU" sz="13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076" marR="27076" marT="37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0105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 ТОП-руководители</a:t>
                      </a:r>
                    </a:p>
                  </a:txBody>
                  <a:tcPr marL="27076" marR="27076" marT="37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Программа</a:t>
                      </a:r>
                      <a:r>
                        <a:rPr lang="ru-RU" sz="13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обучения должна включать информацию о методах и способах безопасного выполнения работ для наиболее распространенных опасностей и опасностей с высоким уровнем риска. Объем – количество опасностей</a:t>
                      </a:r>
                      <a:endParaRPr lang="ru-RU" sz="13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076" marR="27076" marT="37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" name="Таблица 7">
            <a:extLst>
              <a:ext uri="{FF2B5EF4-FFF2-40B4-BE49-F238E27FC236}">
                <a16:creationId xmlns="" xmlns:a16="http://schemas.microsoft.com/office/drawing/2014/main" id="{3AD97148-1585-45DA-8D57-4BEFD1B514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2284982"/>
              </p:ext>
            </p:extLst>
          </p:nvPr>
        </p:nvGraphicFramePr>
        <p:xfrm>
          <a:off x="6247365" y="786176"/>
          <a:ext cx="5309119" cy="4547621"/>
        </p:xfrm>
        <a:graphic>
          <a:graphicData uri="http://schemas.openxmlformats.org/drawingml/2006/table">
            <a:tbl>
              <a:tblPr firstRow="1" firstCol="1" bandRow="1"/>
              <a:tblGrid>
                <a:gridCol w="2727302">
                  <a:extLst>
                    <a:ext uri="{9D8B030D-6E8A-4147-A177-3AD203B41FA5}">
                      <a16:colId xmlns="" xmlns:a16="http://schemas.microsoft.com/office/drawing/2014/main" val="2094950226"/>
                    </a:ext>
                  </a:extLst>
                </a:gridCol>
                <a:gridCol w="2581817">
                  <a:extLst>
                    <a:ext uri="{9D8B030D-6E8A-4147-A177-3AD203B41FA5}">
                      <a16:colId xmlns="" xmlns:a16="http://schemas.microsoft.com/office/drawing/2014/main" val="2021142537"/>
                    </a:ext>
                  </a:extLst>
                </a:gridCol>
              </a:tblGrid>
              <a:tr h="177147">
                <a:tc gridSpan="2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Инструктирование</a:t>
                      </a:r>
                    </a:p>
                  </a:txBody>
                  <a:tcPr marL="27076" marR="27076" marT="37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B85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0211913"/>
                  </a:ext>
                </a:extLst>
              </a:tr>
              <a:tr h="19085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НЕОБХОДИМОСТЬ - Кто проходит инструктаж? </a:t>
                      </a:r>
                    </a:p>
                  </a:txBody>
                  <a:tcPr marL="27076" marR="27076" marT="37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ОБЪЕМ – по</a:t>
                      </a:r>
                      <a:r>
                        <a:rPr lang="ru-RU" sz="13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какой программе проводится инструктаж?</a:t>
                      </a:r>
                      <a:endParaRPr lang="ru-RU" sz="13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076" marR="27076" marT="37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757595268"/>
                  </a:ext>
                </a:extLst>
              </a:tr>
              <a:tr h="50105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Инструктаж проводится</a:t>
                      </a:r>
                      <a:r>
                        <a:rPr lang="ru-RU" sz="13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ВСЕМ работникам, которые в рамках трудовой деятельности сталкиваются с опасностями</a:t>
                      </a:r>
                    </a:p>
                  </a:txBody>
                  <a:tcPr marL="27076" marR="27076" marT="37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Программа</a:t>
                      </a:r>
                      <a:r>
                        <a:rPr lang="ru-RU" sz="13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инструктажа должна включать информацию о методах и способах безопасного выполнения работ для каждой идентифицированной опасности (адресные, наборные программы проведения инструктажей, инструкции). Объем – количество опасностей</a:t>
                      </a:r>
                      <a:endParaRPr lang="ru-RU" sz="13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076" marR="27076" marT="37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312052534"/>
                  </a:ext>
                </a:extLst>
              </a:tr>
              <a:tr h="5010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 Руководители ВСЕХ уровней, которые в рамках трудовой деятельности сталкиваются с опасностями</a:t>
                      </a:r>
                    </a:p>
                  </a:txBody>
                  <a:tcPr marL="27076" marR="27076" marT="37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Программа</a:t>
                      </a:r>
                      <a:r>
                        <a:rPr lang="ru-RU" sz="13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инструктажа должна включать информацию о методах и способах безопасного выполнения работ для каждой идентифицированной опасности (адресные, наборные программы проведения инструктажей, инструкции). Объем – количество опасностей</a:t>
                      </a:r>
                      <a:endParaRPr lang="ru-RU" sz="13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076" marR="27076" marT="371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Заголовок 1"/>
          <p:cNvSpPr txBox="1">
            <a:spLocks/>
          </p:cNvSpPr>
          <p:nvPr/>
        </p:nvSpPr>
        <p:spPr>
          <a:xfrm>
            <a:off x="5994400" y="5355863"/>
            <a:ext cx="5681133" cy="12440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solidFill>
                  <a:srgbClr val="3B8579"/>
                </a:solidFill>
              </a:rPr>
              <a:t>Прямая зависимость: условия труда </a:t>
            </a:r>
            <a:r>
              <a:rPr lang="ru-RU" sz="1600" b="1" dirty="0">
                <a:solidFill>
                  <a:srgbClr val="3B8579"/>
                </a:solidFill>
              </a:rPr>
              <a:t>– </a:t>
            </a:r>
            <a:r>
              <a:rPr lang="ru-RU" sz="1600" dirty="0">
                <a:solidFill>
                  <a:srgbClr val="3B8579"/>
                </a:solidFill>
              </a:rPr>
              <a:t>контингент обучаемых работников и объем адресного обучения (инструктирования) позволит сформировать эффективные адресные программы обучения и инструктирования, включая адресные инструкции по ОТ на конкретных рабочих местах и при конкретных работах</a:t>
            </a:r>
          </a:p>
        </p:txBody>
      </p:sp>
    </p:spTree>
    <p:extLst>
      <p:ext uri="{BB962C8B-B14F-4D97-AF65-F5344CB8AC3E}">
        <p14:creationId xmlns:p14="http://schemas.microsoft.com/office/powerpoint/2010/main" val="38871259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6121"/>
            <a:ext cx="12149742" cy="3680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rgbClr val="3B8579"/>
                </a:solidFill>
              </a:rPr>
              <a:t>Выдача СИЗ работникам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634163"/>
            <a:ext cx="12149742" cy="16485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800" dirty="0">
                <a:solidFill>
                  <a:srgbClr val="3B8579"/>
                </a:solidFill>
              </a:rPr>
              <a:t>Выдача работникам СИЗ осуществляется в соответствии с Типовыми нормами выдачи работникам СИЗ. На сегодняшний день количество Типовых норм – </a:t>
            </a:r>
            <a:r>
              <a:rPr lang="ru-RU" sz="2000" b="1" dirty="0">
                <a:solidFill>
                  <a:srgbClr val="3B8579"/>
                </a:solidFill>
              </a:rPr>
              <a:t>70</a:t>
            </a:r>
            <a:r>
              <a:rPr lang="ru-RU" sz="1800" dirty="0">
                <a:solidFill>
                  <a:srgbClr val="3B8579"/>
                </a:solidFill>
              </a:rPr>
              <a:t>.</a:t>
            </a:r>
          </a:p>
          <a:p>
            <a:pPr algn="ctr"/>
            <a:endParaRPr lang="ru-RU" sz="1800" dirty="0">
              <a:solidFill>
                <a:srgbClr val="3B8579"/>
              </a:solidFill>
            </a:endParaRPr>
          </a:p>
          <a:p>
            <a:pPr algn="ctr"/>
            <a:r>
              <a:rPr lang="ru-RU" sz="1800" dirty="0">
                <a:solidFill>
                  <a:srgbClr val="3B8579"/>
                </a:solidFill>
              </a:rPr>
              <a:t>В Типовых нормах имеется привязка к профессии работника и выполняемой им работе. При этом такая профессия работника, как </a:t>
            </a:r>
            <a:r>
              <a:rPr lang="ru-RU" sz="1800" b="1" dirty="0">
                <a:solidFill>
                  <a:srgbClr val="3B8579"/>
                </a:solidFill>
              </a:rPr>
              <a:t>ВОДИТЕЛЬ автомобиля</a:t>
            </a:r>
            <a:r>
              <a:rPr lang="ru-RU" sz="1800" dirty="0">
                <a:solidFill>
                  <a:srgbClr val="3B8579"/>
                </a:solidFill>
              </a:rPr>
              <a:t> встречается в </a:t>
            </a:r>
            <a:r>
              <a:rPr lang="ru-RU" sz="1800" b="1" dirty="0">
                <a:solidFill>
                  <a:srgbClr val="3B8579"/>
                </a:solidFill>
              </a:rPr>
              <a:t>37</a:t>
            </a:r>
            <a:r>
              <a:rPr lang="ru-RU" sz="1800" dirty="0">
                <a:solidFill>
                  <a:srgbClr val="3B8579"/>
                </a:solidFill>
              </a:rPr>
              <a:t> Типовых нормах: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E9F07031-5ADF-4A61-A6DC-4461588954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r="4952" b="27692"/>
          <a:stretch/>
        </p:blipFill>
        <p:spPr>
          <a:xfrm>
            <a:off x="5177041" y="2282717"/>
            <a:ext cx="6012377" cy="3542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8" name="Таблица 4">
            <a:extLst>
              <a:ext uri="{FF2B5EF4-FFF2-40B4-BE49-F238E27FC236}">
                <a16:creationId xmlns="" xmlns:a16="http://schemas.microsoft.com/office/drawing/2014/main" id="{193A3E62-F43A-42D1-9773-4FC057F679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6032398"/>
              </p:ext>
            </p:extLst>
          </p:nvPr>
        </p:nvGraphicFramePr>
        <p:xfrm>
          <a:off x="2370667" y="3457317"/>
          <a:ext cx="5655971" cy="169570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041856">
                  <a:extLst>
                    <a:ext uri="{9D8B030D-6E8A-4147-A177-3AD203B41FA5}">
                      <a16:colId xmlns="" xmlns:a16="http://schemas.microsoft.com/office/drawing/2014/main" val="4162309692"/>
                    </a:ext>
                  </a:extLst>
                </a:gridCol>
                <a:gridCol w="1614115">
                  <a:extLst>
                    <a:ext uri="{9D8B030D-6E8A-4147-A177-3AD203B41FA5}">
                      <a16:colId xmlns="" xmlns:a16="http://schemas.microsoft.com/office/drawing/2014/main" val="2459652884"/>
                    </a:ext>
                  </a:extLst>
                </a:gridCol>
              </a:tblGrid>
              <a:tr h="354588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Характеристики</a:t>
                      </a:r>
                    </a:p>
                  </a:txBody>
                  <a:tcPr anchor="ctr">
                    <a:solidFill>
                      <a:srgbClr val="3B85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Количество (ед)</a:t>
                      </a:r>
                    </a:p>
                  </a:txBody>
                  <a:tcPr anchor="ctr">
                    <a:solidFill>
                      <a:srgbClr val="3B857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82837037"/>
                  </a:ext>
                </a:extLst>
              </a:tr>
              <a:tr h="227061">
                <a:tc>
                  <a:txBody>
                    <a:bodyPr/>
                    <a:lstStyle/>
                    <a:p>
                      <a:r>
                        <a:rPr lang="ru-RU" sz="1600" dirty="0"/>
                        <a:t>Документы по выдачи СИЗ (ТН)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37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81432135"/>
                  </a:ext>
                </a:extLst>
              </a:tr>
              <a:tr h="227061">
                <a:tc>
                  <a:txBody>
                    <a:bodyPr/>
                    <a:lstStyle/>
                    <a:p>
                      <a:r>
                        <a:rPr lang="ru-RU" sz="1600" dirty="0"/>
                        <a:t>Записи (строки) наименований СИЗ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1248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282294535"/>
                  </a:ext>
                </a:extLst>
              </a:tr>
              <a:tr h="227061">
                <a:tc>
                  <a:txBody>
                    <a:bodyPr/>
                    <a:lstStyle/>
                    <a:p>
                      <a:r>
                        <a:rPr lang="ru-RU" sz="1600" dirty="0"/>
                        <a:t>Виды работ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185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73042779"/>
                  </a:ext>
                </a:extLst>
              </a:tr>
              <a:tr h="227061">
                <a:tc>
                  <a:txBody>
                    <a:bodyPr/>
                    <a:lstStyle/>
                    <a:p>
                      <a:r>
                        <a:rPr lang="ru-RU" sz="1600" dirty="0"/>
                        <a:t>Разновидности СИЗ (позиций)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381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1019022"/>
                  </a:ext>
                </a:extLst>
              </a:tr>
            </a:tbl>
          </a:graphicData>
        </a:graphic>
      </p:graphicFrame>
      <p:sp>
        <p:nvSpPr>
          <p:cNvPr id="9" name="Прямоугольник: скругленные углы 15">
            <a:extLst>
              <a:ext uri="{FF2B5EF4-FFF2-40B4-BE49-F238E27FC236}">
                <a16:creationId xmlns="" xmlns:a16="http://schemas.microsoft.com/office/drawing/2014/main" id="{90BC381E-F933-4E00-9CA5-481089988F60}"/>
              </a:ext>
            </a:extLst>
          </p:cNvPr>
          <p:cNvSpPr/>
          <p:nvPr/>
        </p:nvSpPr>
        <p:spPr>
          <a:xfrm>
            <a:off x="8165118" y="3004379"/>
            <a:ext cx="3031917" cy="3079992"/>
          </a:xfrm>
          <a:prstGeom prst="round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/>
          </a:p>
        </p:txBody>
      </p:sp>
      <p:sp>
        <p:nvSpPr>
          <p:cNvPr id="10" name="Прямоугольник: скругленные углы 16">
            <a:extLst>
              <a:ext uri="{FF2B5EF4-FFF2-40B4-BE49-F238E27FC236}">
                <a16:creationId xmlns="" xmlns:a16="http://schemas.microsoft.com/office/drawing/2014/main" id="{16FA3657-B001-4047-9B09-A290DED90FA6}"/>
              </a:ext>
            </a:extLst>
          </p:cNvPr>
          <p:cNvSpPr/>
          <p:nvPr/>
        </p:nvSpPr>
        <p:spPr>
          <a:xfrm>
            <a:off x="5106659" y="2282717"/>
            <a:ext cx="3031917" cy="1174599"/>
          </a:xfrm>
          <a:prstGeom prst="round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/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56006" y="5868331"/>
            <a:ext cx="11729518" cy="647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700" dirty="0">
                <a:solidFill>
                  <a:srgbClr val="3B8579"/>
                </a:solidFill>
              </a:rPr>
              <a:t>Проблема: Неэффективность расходования средств на обеспечение работников СИЗ.</a:t>
            </a:r>
          </a:p>
          <a:p>
            <a:r>
              <a:rPr lang="ru-RU" sz="1700" dirty="0">
                <a:solidFill>
                  <a:srgbClr val="3B8579"/>
                </a:solidFill>
              </a:rPr>
              <a:t>Решение:   Необходима перевод к списочного подхода к конкретного наименования СИЗ для защиты от опасностей.</a:t>
            </a:r>
          </a:p>
          <a:p>
            <a:r>
              <a:rPr lang="ru-RU" sz="1700" dirty="0">
                <a:solidFill>
                  <a:srgbClr val="3B8579"/>
                </a:solidFill>
              </a:rPr>
              <a:t>Результат:  Прямая зависимость: условия труда – объем выдаваемых СИЗ.</a:t>
            </a:r>
            <a:endParaRPr lang="ru-RU" sz="17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8547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6121"/>
            <a:ext cx="12149742" cy="3680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rgbClr val="3B8579"/>
                </a:solidFill>
              </a:rPr>
              <a:t>Предложения по организации обеспечения СИЗ работникам в зависимости от результатов ОПР</a:t>
            </a:r>
          </a:p>
        </p:txBody>
      </p:sp>
      <p:graphicFrame>
        <p:nvGraphicFramePr>
          <p:cNvPr id="6" name="Таблица 2">
            <a:extLst>
              <a:ext uri="{FF2B5EF4-FFF2-40B4-BE49-F238E27FC236}">
                <a16:creationId xmlns="" xmlns:a16="http://schemas.microsoft.com/office/drawing/2014/main" id="{EFB9F383-D8D8-4D7C-9B44-58B7D40EAF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979565"/>
              </p:ext>
            </p:extLst>
          </p:nvPr>
        </p:nvGraphicFramePr>
        <p:xfrm>
          <a:off x="4502721" y="1228666"/>
          <a:ext cx="7481315" cy="3886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02552">
                  <a:extLst>
                    <a:ext uri="{9D8B030D-6E8A-4147-A177-3AD203B41FA5}">
                      <a16:colId xmlns="" xmlns:a16="http://schemas.microsoft.com/office/drawing/2014/main" val="1189905696"/>
                    </a:ext>
                  </a:extLst>
                </a:gridCol>
                <a:gridCol w="778763">
                  <a:extLst>
                    <a:ext uri="{9D8B030D-6E8A-4147-A177-3AD203B41FA5}">
                      <a16:colId xmlns="" xmlns:a16="http://schemas.microsoft.com/office/drawing/2014/main" val="803128325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ru-RU" sz="900" b="1" kern="1200" dirty="0">
                          <a:solidFill>
                            <a:srgbClr val="2D2D2D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Приказ Минздравсоцразвития России от 22.06.2009 N </a:t>
                      </a:r>
                      <a:r>
                        <a:rPr lang="ru-RU" sz="900" b="1" kern="1200" dirty="0" err="1">
                          <a:solidFill>
                            <a:srgbClr val="2D2D2D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357н</a:t>
                      </a:r>
                      <a:endParaRPr lang="ru-RU" sz="900" b="1" kern="1200" dirty="0">
                        <a:solidFill>
                          <a:srgbClr val="2D2D2D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50" b="1" kern="1200" dirty="0">
                        <a:solidFill>
                          <a:srgbClr val="2D2D2D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0803323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2D2D2D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При управлении автобусом и легковым автомобилем:</a:t>
                      </a:r>
                      <a:endParaRPr lang="ru-RU" sz="900" i="1" kern="1200" dirty="0">
                        <a:solidFill>
                          <a:srgbClr val="2D2D2D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i="1" kern="1200" dirty="0">
                        <a:solidFill>
                          <a:srgbClr val="2D2D2D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361842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ru-RU" sz="900" kern="1200" dirty="0">
                          <a:solidFill>
                            <a:srgbClr val="2D2D2D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Костюм хлопчатобумажный для защиты от общих производственных загрязнений и механических воздействий или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900" kern="1200">
                          <a:solidFill>
                            <a:srgbClr val="2D2D2D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дежурный</a:t>
                      </a:r>
                      <a:endParaRPr lang="ru-RU" sz="900" kern="1200" dirty="0">
                        <a:solidFill>
                          <a:srgbClr val="2D2D2D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257117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ru-RU" sz="900" kern="1200" dirty="0">
                          <a:solidFill>
                            <a:srgbClr val="2D2D2D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Костюм из смешанных тканей для защиты от общих производственных загрязнений и механических воздействий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900" kern="1200">
                          <a:solidFill>
                            <a:srgbClr val="2D2D2D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дежурный</a:t>
                      </a:r>
                      <a:endParaRPr lang="ru-RU" sz="900" kern="1200" dirty="0">
                        <a:solidFill>
                          <a:srgbClr val="2D2D2D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825706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ru-RU" sz="900" kern="1200" dirty="0">
                          <a:solidFill>
                            <a:srgbClr val="2D2D2D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Перчатки хлопчатобумажные или перчатки трикотажные с полимерным покрытием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900" kern="1200" dirty="0">
                          <a:solidFill>
                            <a:srgbClr val="2D2D2D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пар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40522659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 fontAlgn="base"/>
                      <a:r>
                        <a:rPr lang="ru-RU" sz="900" i="1" dirty="0">
                          <a:solidFill>
                            <a:srgbClr val="2D2D2D"/>
                          </a:solidFill>
                          <a:effectLst/>
                        </a:rPr>
                        <a:t>Зимой дополнительно:</a:t>
                      </a:r>
                      <a:endParaRPr lang="ru-RU" sz="900" dirty="0">
                        <a:solidFill>
                          <a:srgbClr val="2D2D2D"/>
                        </a:solidFill>
                        <a:effectLst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ase"/>
                      <a:endParaRPr lang="ru-RU" sz="1050" dirty="0">
                        <a:solidFill>
                          <a:srgbClr val="2D2D2D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3750216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ru-RU" sz="900" dirty="0">
                          <a:solidFill>
                            <a:srgbClr val="2D2D2D"/>
                          </a:solidFill>
                          <a:effectLst/>
                        </a:rPr>
                        <a:t>Куртка на утепляющей прокладке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900">
                          <a:solidFill>
                            <a:srgbClr val="2D2D2D"/>
                          </a:solidFill>
                          <a:effectLst/>
                        </a:rPr>
                        <a:t>по поясам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999021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ru-RU" sz="900" dirty="0">
                          <a:solidFill>
                            <a:srgbClr val="2D2D2D"/>
                          </a:solidFill>
                          <a:effectLst/>
                        </a:rPr>
                        <a:t>Брюки на утепляющей прокладке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900">
                          <a:solidFill>
                            <a:srgbClr val="2D2D2D"/>
                          </a:solidFill>
                          <a:effectLst/>
                        </a:rPr>
                        <a:t>по поясам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735106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ru-RU" sz="900" dirty="0">
                          <a:solidFill>
                            <a:srgbClr val="2D2D2D"/>
                          </a:solidFill>
                          <a:effectLst/>
                        </a:rPr>
                        <a:t>Валенки с резиновым низом или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900">
                          <a:solidFill>
                            <a:srgbClr val="2D2D2D"/>
                          </a:solidFill>
                          <a:effectLst/>
                        </a:rPr>
                        <a:t>по поясам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343154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ru-RU" sz="900" dirty="0">
                          <a:solidFill>
                            <a:srgbClr val="2D2D2D"/>
                          </a:solidFill>
                          <a:effectLst/>
                        </a:rPr>
                        <a:t>Сапоги кожаные утепленные с жестким </a:t>
                      </a:r>
                      <a:r>
                        <a:rPr lang="ru-RU" sz="900" dirty="0" err="1">
                          <a:solidFill>
                            <a:srgbClr val="2D2D2D"/>
                          </a:solidFill>
                          <a:effectLst/>
                        </a:rPr>
                        <a:t>подноском</a:t>
                      </a:r>
                      <a:endParaRPr lang="ru-RU" sz="900" dirty="0">
                        <a:solidFill>
                          <a:srgbClr val="2D2D2D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900">
                          <a:solidFill>
                            <a:srgbClr val="2D2D2D"/>
                          </a:solidFill>
                          <a:effectLst/>
                        </a:rPr>
                        <a:t>по поясам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375304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ru-RU" sz="900" dirty="0">
                          <a:solidFill>
                            <a:srgbClr val="2D2D2D"/>
                          </a:solidFill>
                          <a:effectLst/>
                        </a:rPr>
                        <a:t>Перчатки с защитным покрытием, морозостойкие с шерстяными вкладышами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900" dirty="0">
                          <a:solidFill>
                            <a:srgbClr val="2D2D2D"/>
                          </a:solidFill>
                          <a:effectLst/>
                        </a:rPr>
                        <a:t>1 пара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1274164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 fontAlgn="base"/>
                      <a:r>
                        <a:rPr lang="ru-RU" sz="900" i="1" dirty="0">
                          <a:solidFill>
                            <a:srgbClr val="2D2D2D"/>
                          </a:solidFill>
                          <a:effectLst/>
                        </a:rPr>
                        <a:t>Водителям всех видов автомобилей дополнительно:</a:t>
                      </a:r>
                      <a:endParaRPr lang="ru-RU" sz="900" dirty="0">
                        <a:solidFill>
                          <a:srgbClr val="2D2D2D"/>
                        </a:solidFill>
                        <a:effectLst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ase"/>
                      <a:endParaRPr lang="ru-RU" sz="1050" dirty="0">
                        <a:solidFill>
                          <a:srgbClr val="2D2D2D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916184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ru-RU" sz="900" dirty="0">
                          <a:solidFill>
                            <a:srgbClr val="2D2D2D"/>
                          </a:solidFill>
                          <a:effectLst/>
                        </a:rPr>
                        <a:t>Жилет сигнальный 2 класса защиты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900" dirty="0">
                          <a:solidFill>
                            <a:srgbClr val="2D2D2D"/>
                          </a:solidFill>
                          <a:effectLst/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51993090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 fontAlgn="base"/>
                      <a:r>
                        <a:rPr lang="ru-RU" sz="900" i="1" dirty="0">
                          <a:solidFill>
                            <a:srgbClr val="2D2D2D"/>
                          </a:solidFill>
                          <a:effectLst/>
                        </a:rPr>
                        <a:t>Водителям всех видов автомобилей, работающих на этилированном бензине, дополнительно:</a:t>
                      </a:r>
                      <a:endParaRPr lang="ru-RU" sz="900" dirty="0">
                        <a:solidFill>
                          <a:srgbClr val="2D2D2D"/>
                        </a:solidFill>
                        <a:effectLst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ase"/>
                      <a:endParaRPr lang="ru-RU" sz="1050" dirty="0">
                        <a:solidFill>
                          <a:srgbClr val="2D2D2D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0801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ru-RU" sz="900" dirty="0">
                          <a:solidFill>
                            <a:srgbClr val="2D2D2D"/>
                          </a:solidFill>
                          <a:effectLst/>
                        </a:rPr>
                        <a:t>Фартук резиновый с нагрудником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900">
                          <a:solidFill>
                            <a:srgbClr val="2D2D2D"/>
                          </a:solidFill>
                          <a:effectLst/>
                        </a:rPr>
                        <a:t>дежурный</a:t>
                      </a:r>
                      <a:endParaRPr lang="ru-RU" sz="900" dirty="0">
                        <a:solidFill>
                          <a:srgbClr val="2D2D2D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998404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ru-RU" sz="900" dirty="0">
                          <a:solidFill>
                            <a:srgbClr val="2D2D2D"/>
                          </a:solidFill>
                          <a:effectLst/>
                        </a:rPr>
                        <a:t>Перчатки резиновые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900">
                          <a:solidFill>
                            <a:srgbClr val="2D2D2D"/>
                          </a:solidFill>
                          <a:effectLst/>
                        </a:rPr>
                        <a:t>дежурные</a:t>
                      </a:r>
                      <a:endParaRPr lang="ru-RU" sz="900" dirty="0">
                        <a:solidFill>
                          <a:srgbClr val="2D2D2D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299208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ru-RU" sz="900" dirty="0">
                          <a:solidFill>
                            <a:srgbClr val="2D2D2D"/>
                          </a:solidFill>
                          <a:effectLst/>
                        </a:rPr>
                        <a:t>Нарукавники хлорвиниловые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900" dirty="0">
                          <a:solidFill>
                            <a:srgbClr val="2D2D2D"/>
                          </a:solidFill>
                          <a:effectLst/>
                        </a:rPr>
                        <a:t>дежурные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88807172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109B2E1B-85AB-4B5C-8D39-9EA9FB9A82AC}"/>
              </a:ext>
            </a:extLst>
          </p:cNvPr>
          <p:cNvSpPr txBox="1"/>
          <p:nvPr/>
        </p:nvSpPr>
        <p:spPr>
          <a:xfrm>
            <a:off x="326997" y="1228666"/>
            <a:ext cx="2795004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rgbClr val="3B8579"/>
                </a:solidFill>
              </a:rPr>
              <a:t>Перечень опасностей, воздействующих на ВОДИТЕЛЯ</a:t>
            </a:r>
            <a:r>
              <a:rPr lang="ru-RU" sz="1400" dirty="0"/>
              <a:t>:</a:t>
            </a:r>
          </a:p>
          <a:p>
            <a:endParaRPr lang="ru-RU" sz="1400" dirty="0"/>
          </a:p>
          <a:p>
            <a:r>
              <a:rPr lang="ru-RU" sz="1400" dirty="0">
                <a:solidFill>
                  <a:srgbClr val="2D2D2D"/>
                </a:solidFill>
              </a:rPr>
              <a:t>Опасность поражения кожи из-за попадания вредных веществ</a:t>
            </a:r>
          </a:p>
          <a:p>
            <a:endParaRPr lang="ru-RU" sz="1400" dirty="0">
              <a:solidFill>
                <a:srgbClr val="2D2D2D"/>
              </a:solidFill>
            </a:endParaRPr>
          </a:p>
          <a:p>
            <a:r>
              <a:rPr lang="ru-RU" sz="1400" dirty="0">
                <a:solidFill>
                  <a:srgbClr val="2D2D2D"/>
                </a:solidFill>
              </a:rPr>
              <a:t>Опасность пореза в результате воздействия острых кромок и заусенцев </a:t>
            </a:r>
          </a:p>
          <a:p>
            <a:endParaRPr lang="ru-RU" sz="1400" dirty="0">
              <a:solidFill>
                <a:srgbClr val="2D2D2D"/>
              </a:solidFill>
            </a:endParaRPr>
          </a:p>
          <a:p>
            <a:r>
              <a:rPr lang="ru-RU" sz="1400" dirty="0">
                <a:solidFill>
                  <a:srgbClr val="2D2D2D"/>
                </a:solidFill>
              </a:rPr>
              <a:t>Опасность заболевания из-за воздействия пониженной температуры воздуха</a:t>
            </a:r>
          </a:p>
          <a:p>
            <a:endParaRPr lang="ru-RU" sz="1400" dirty="0">
              <a:solidFill>
                <a:srgbClr val="2D2D2D"/>
              </a:solidFill>
            </a:endParaRPr>
          </a:p>
          <a:p>
            <a:r>
              <a:rPr lang="ru-RU" sz="1400" dirty="0">
                <a:solidFill>
                  <a:srgbClr val="2D2D2D"/>
                </a:solidFill>
              </a:rPr>
              <a:t>Опасность наезда на водителя</a:t>
            </a:r>
          </a:p>
          <a:p>
            <a:endParaRPr lang="ru-RU" sz="1400" dirty="0">
              <a:solidFill>
                <a:srgbClr val="2D2D2D"/>
              </a:solidFill>
            </a:endParaRPr>
          </a:p>
          <a:p>
            <a:endParaRPr lang="ru-RU" sz="1400" dirty="0">
              <a:solidFill>
                <a:srgbClr val="2D2D2D"/>
              </a:solidFill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 flipV="1">
            <a:off x="2817341" y="4121766"/>
            <a:ext cx="1762897" cy="279120"/>
          </a:xfrm>
          <a:prstGeom prst="straightConnector1">
            <a:avLst/>
          </a:prstGeom>
          <a:ln>
            <a:solidFill>
              <a:srgbClr val="3B85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V="1">
            <a:off x="4580238" y="5008438"/>
            <a:ext cx="1879600" cy="846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V="1">
            <a:off x="4580238" y="4776586"/>
            <a:ext cx="1879600" cy="846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V="1">
            <a:off x="4580238" y="4544733"/>
            <a:ext cx="1879600" cy="846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4580238" y="3182634"/>
            <a:ext cx="1879600" cy="846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V="1">
            <a:off x="4580238" y="2039634"/>
            <a:ext cx="5659666" cy="846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2702011" y="3647967"/>
            <a:ext cx="1878227" cy="931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2702011" y="3401733"/>
            <a:ext cx="1878227" cy="3299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2702011" y="2944866"/>
            <a:ext cx="1878227" cy="7962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V="1">
            <a:off x="2702011" y="2728794"/>
            <a:ext cx="1878227" cy="10123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V="1">
            <a:off x="2817341" y="2251969"/>
            <a:ext cx="1762897" cy="318977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3033885" y="1768699"/>
            <a:ext cx="1546353" cy="270935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Заголовок 1"/>
          <p:cNvSpPr txBox="1">
            <a:spLocks/>
          </p:cNvSpPr>
          <p:nvPr/>
        </p:nvSpPr>
        <p:spPr>
          <a:xfrm>
            <a:off x="428369" y="5637712"/>
            <a:ext cx="11230690" cy="5467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dirty="0">
                <a:solidFill>
                  <a:srgbClr val="3B8579"/>
                </a:solidFill>
              </a:rPr>
              <a:t>Прямая зависимость: условия труда </a:t>
            </a:r>
            <a:r>
              <a:rPr lang="ru-RU" sz="1600" b="1" dirty="0">
                <a:solidFill>
                  <a:srgbClr val="3B8579"/>
                </a:solidFill>
              </a:rPr>
              <a:t>– </a:t>
            </a:r>
            <a:r>
              <a:rPr lang="ru-RU" sz="1600" dirty="0">
                <a:solidFill>
                  <a:srgbClr val="3B8579"/>
                </a:solidFill>
              </a:rPr>
              <a:t>объем выдаваемых работникам СИЗ.</a:t>
            </a:r>
          </a:p>
          <a:p>
            <a:pPr algn="ctr"/>
            <a:r>
              <a:rPr lang="ru-RU" sz="1600" dirty="0">
                <a:solidFill>
                  <a:srgbClr val="3B8579"/>
                </a:solidFill>
              </a:rPr>
              <a:t>Исключение выдачи СИЗ, не требующихся для обеспечения безопасности работников</a:t>
            </a:r>
          </a:p>
        </p:txBody>
      </p:sp>
    </p:spTree>
    <p:extLst>
      <p:ext uri="{BB962C8B-B14F-4D97-AF65-F5344CB8AC3E}">
        <p14:creationId xmlns:p14="http://schemas.microsoft.com/office/powerpoint/2010/main" val="35887309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6121"/>
            <a:ext cx="12149742" cy="3680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rgbClr val="3B8579"/>
                </a:solidFill>
              </a:rPr>
              <a:t>Цикл управления количеством травм </a:t>
            </a:r>
            <a:r>
              <a:rPr lang="en-US" sz="2400" dirty="0">
                <a:solidFill>
                  <a:srgbClr val="3B8579"/>
                </a:solidFill>
              </a:rPr>
              <a:t>(N</a:t>
            </a:r>
            <a:r>
              <a:rPr lang="ru-RU" sz="2400" dirty="0">
                <a:solidFill>
                  <a:srgbClr val="3B8579"/>
                </a:solidFill>
              </a:rPr>
              <a:t>травм). </a:t>
            </a:r>
            <a:br>
              <a:rPr lang="ru-RU" sz="2400" dirty="0">
                <a:solidFill>
                  <a:srgbClr val="3B8579"/>
                </a:solidFill>
              </a:rPr>
            </a:br>
            <a:r>
              <a:rPr lang="ru-RU" sz="2400" dirty="0">
                <a:solidFill>
                  <a:srgbClr val="3B8579"/>
                </a:solidFill>
              </a:rPr>
              <a:t>Организация контрольно-надзорной деятельности.</a:t>
            </a:r>
            <a:br>
              <a:rPr lang="ru-RU" sz="2400" dirty="0">
                <a:solidFill>
                  <a:srgbClr val="3B8579"/>
                </a:solidFill>
              </a:rPr>
            </a:br>
            <a:r>
              <a:rPr lang="ru-RU" sz="2400" dirty="0">
                <a:solidFill>
                  <a:srgbClr val="3B8579"/>
                </a:solidFill>
              </a:rPr>
              <a:t>СЕЙЧАС</a:t>
            </a:r>
          </a:p>
        </p:txBody>
      </p:sp>
      <p:grpSp>
        <p:nvGrpSpPr>
          <p:cNvPr id="6" name="Группа 5">
            <a:extLst>
              <a:ext uri="{FF2B5EF4-FFF2-40B4-BE49-F238E27FC236}">
                <a16:creationId xmlns="" xmlns:a16="http://schemas.microsoft.com/office/drawing/2014/main" id="{8B311E2E-5485-4B77-9511-A98B2F6F2D46}"/>
              </a:ext>
            </a:extLst>
          </p:cNvPr>
          <p:cNvGrpSpPr/>
          <p:nvPr/>
        </p:nvGrpSpPr>
        <p:grpSpPr>
          <a:xfrm>
            <a:off x="316301" y="1382000"/>
            <a:ext cx="2832478" cy="1941237"/>
            <a:chOff x="2576371" y="578775"/>
            <a:chExt cx="1346098" cy="1188000"/>
          </a:xfrm>
        </p:grpSpPr>
        <p:sp>
          <p:nvSpPr>
            <p:cNvPr id="8" name="Прямоугольник: скругленные углы 76">
              <a:extLst>
                <a:ext uri="{FF2B5EF4-FFF2-40B4-BE49-F238E27FC236}">
                  <a16:creationId xmlns="" xmlns:a16="http://schemas.microsoft.com/office/drawing/2014/main" id="{F9C3AA5C-18EE-4560-B447-90744E103E43}"/>
                </a:ext>
              </a:extLst>
            </p:cNvPr>
            <p:cNvSpPr/>
            <p:nvPr/>
          </p:nvSpPr>
          <p:spPr>
            <a:xfrm>
              <a:off x="2576371" y="578775"/>
              <a:ext cx="1346098" cy="1188000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chemeClr val="accent1">
                  <a:lumMod val="20000"/>
                  <a:lumOff val="80000"/>
                </a:schemeClr>
              </a:solidFill>
              <a:prstDash val="dash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9" name="Прямоугольник: скругленные углы 4">
              <a:extLst>
                <a:ext uri="{FF2B5EF4-FFF2-40B4-BE49-F238E27FC236}">
                  <a16:creationId xmlns="" xmlns:a16="http://schemas.microsoft.com/office/drawing/2014/main" id="{9CD3F25D-E6C7-4C41-8970-220B6728BF04}"/>
                </a:ext>
              </a:extLst>
            </p:cNvPr>
            <p:cNvSpPr txBox="1"/>
            <p:nvPr/>
          </p:nvSpPr>
          <p:spPr>
            <a:xfrm>
              <a:off x="2611166" y="613570"/>
              <a:ext cx="1276508" cy="11184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kern="1200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Calibri"/>
                </a:rPr>
                <a:t>ОПР </a:t>
              </a:r>
              <a:r>
                <a:rPr lang="ru-RU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Calibri"/>
                </a:rPr>
                <a:t>(необязательно)</a:t>
              </a:r>
            </a:p>
            <a:p>
              <a:pPr marL="0" lvl="1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ru-RU" sz="2000" kern="1200" dirty="0">
                <a:solidFill>
                  <a:schemeClr val="accent5"/>
                </a:solidFill>
                <a:latin typeface="Calibri"/>
                <a:ea typeface="+mn-ea"/>
                <a:cs typeface="+mn-cs"/>
              </a:endParaRPr>
            </a:p>
            <a:p>
              <a:pPr marL="0" lvl="1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dirty="0">
                  <a:solidFill>
                    <a:schemeClr val="accent5"/>
                  </a:solidFill>
                  <a:latin typeface="Calibri"/>
                </a:rPr>
                <a:t>Условия труда </a:t>
              </a:r>
            </a:p>
            <a:p>
              <a:pPr marL="0" lvl="1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dirty="0">
                  <a:solidFill>
                    <a:schemeClr val="accent5"/>
                  </a:solidFill>
                  <a:latin typeface="Calibri"/>
                </a:rPr>
                <a:t>в</a:t>
              </a:r>
              <a:r>
                <a:rPr lang="ru-RU" sz="1400" kern="1200" dirty="0">
                  <a:solidFill>
                    <a:schemeClr val="accent5"/>
                  </a:solidFill>
                  <a:latin typeface="Calibri"/>
                </a:rPr>
                <a:t> организации</a:t>
              </a:r>
            </a:p>
          </p:txBody>
        </p:sp>
      </p:grpSp>
      <p:grpSp>
        <p:nvGrpSpPr>
          <p:cNvPr id="10" name="Группа 9">
            <a:extLst>
              <a:ext uri="{FF2B5EF4-FFF2-40B4-BE49-F238E27FC236}">
                <a16:creationId xmlns="" xmlns:a16="http://schemas.microsoft.com/office/drawing/2014/main" id="{5925DA77-23F0-47E5-ABC4-24C765920110}"/>
              </a:ext>
            </a:extLst>
          </p:cNvPr>
          <p:cNvGrpSpPr/>
          <p:nvPr/>
        </p:nvGrpSpPr>
        <p:grpSpPr>
          <a:xfrm>
            <a:off x="1761067" y="1794574"/>
            <a:ext cx="1312908" cy="1398800"/>
            <a:chOff x="168308" y="711050"/>
            <a:chExt cx="1575165" cy="703137"/>
          </a:xfrm>
        </p:grpSpPr>
        <p:sp>
          <p:nvSpPr>
            <p:cNvPr id="11" name="Прямоугольник: скругленные углы 18">
              <a:extLst>
                <a:ext uri="{FF2B5EF4-FFF2-40B4-BE49-F238E27FC236}">
                  <a16:creationId xmlns="" xmlns:a16="http://schemas.microsoft.com/office/drawing/2014/main" id="{F651E5A0-D5A3-4675-9816-E850F75EE0CB}"/>
                </a:ext>
              </a:extLst>
            </p:cNvPr>
            <p:cNvSpPr/>
            <p:nvPr/>
          </p:nvSpPr>
          <p:spPr>
            <a:xfrm>
              <a:off x="168308" y="711050"/>
              <a:ext cx="1575165" cy="703137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4F81BD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12" name="Прямоугольник: скругленные углы 4">
              <a:extLst>
                <a:ext uri="{FF2B5EF4-FFF2-40B4-BE49-F238E27FC236}">
                  <a16:creationId xmlns="" xmlns:a16="http://schemas.microsoft.com/office/drawing/2014/main" id="{1C393194-B2DF-4A1D-8AE7-73B1595B302A}"/>
                </a:ext>
              </a:extLst>
            </p:cNvPr>
            <p:cNvSpPr txBox="1"/>
            <p:nvPr/>
          </p:nvSpPr>
          <p:spPr>
            <a:xfrm>
              <a:off x="188902" y="731644"/>
              <a:ext cx="1533977" cy="6619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b="1" kern="1200" dirty="0">
                  <a:solidFill>
                    <a:schemeClr val="accent5"/>
                  </a:solidFill>
                  <a:latin typeface="Calibri"/>
                  <a:ea typeface="+mn-ea"/>
                  <a:cs typeface="+mn-cs"/>
                </a:rPr>
                <a:t>СОУТ</a:t>
              </a:r>
              <a:endParaRPr lang="ru-RU" sz="1100" b="1" kern="1200" dirty="0">
                <a:solidFill>
                  <a:schemeClr val="accent5"/>
                </a:solidFill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3" name="Группа 12">
            <a:extLst>
              <a:ext uri="{FF2B5EF4-FFF2-40B4-BE49-F238E27FC236}">
                <a16:creationId xmlns="" xmlns:a16="http://schemas.microsoft.com/office/drawing/2014/main" id="{395458FF-2C11-4AC2-8F32-E839C20CA0EF}"/>
              </a:ext>
            </a:extLst>
          </p:cNvPr>
          <p:cNvGrpSpPr/>
          <p:nvPr/>
        </p:nvGrpSpPr>
        <p:grpSpPr>
          <a:xfrm>
            <a:off x="2144492" y="2337150"/>
            <a:ext cx="845743" cy="756659"/>
            <a:chOff x="168308" y="770224"/>
            <a:chExt cx="1575165" cy="628907"/>
          </a:xfrm>
        </p:grpSpPr>
        <p:sp>
          <p:nvSpPr>
            <p:cNvPr id="14" name="Скругленный прямоугольник 13">
              <a:extLst>
                <a:ext uri="{FF2B5EF4-FFF2-40B4-BE49-F238E27FC236}">
                  <a16:creationId xmlns="" xmlns:a16="http://schemas.microsoft.com/office/drawing/2014/main" id="{ADC8882F-819D-406F-A3B0-678ACCC1FBCE}"/>
                </a:ext>
              </a:extLst>
            </p:cNvPr>
            <p:cNvSpPr/>
            <p:nvPr/>
          </p:nvSpPr>
          <p:spPr>
            <a:xfrm>
              <a:off x="168308" y="770224"/>
              <a:ext cx="1575165" cy="628907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7030A0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15" name="Скругленный прямоугольник 4">
              <a:extLst>
                <a:ext uri="{FF2B5EF4-FFF2-40B4-BE49-F238E27FC236}">
                  <a16:creationId xmlns="" xmlns:a16="http://schemas.microsoft.com/office/drawing/2014/main" id="{48441F78-F45A-4760-90FC-E87E012D6C79}"/>
                </a:ext>
              </a:extLst>
            </p:cNvPr>
            <p:cNvSpPr/>
            <p:nvPr/>
          </p:nvSpPr>
          <p:spPr>
            <a:xfrm>
              <a:off x="186728" y="788644"/>
              <a:ext cx="1538325" cy="592067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200" b="1" dirty="0">
                  <a:solidFill>
                    <a:srgbClr val="835EA2"/>
                  </a:solidFill>
                  <a:latin typeface="Calibri"/>
                </a:rPr>
                <a:t>ПК</a:t>
              </a:r>
              <a:endParaRPr lang="ru-RU" sz="1100" b="1" kern="1200" dirty="0">
                <a:solidFill>
                  <a:srgbClr val="835EA2"/>
                </a:solidFill>
                <a:latin typeface="Calibri"/>
              </a:endParaRPr>
            </a:p>
          </p:txBody>
        </p:sp>
      </p:grp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5886782"/>
              </p:ext>
            </p:extLst>
          </p:nvPr>
        </p:nvGraphicFramePr>
        <p:xfrm>
          <a:off x="4055534" y="4165600"/>
          <a:ext cx="3403600" cy="25450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03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5653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План мероприятий (ст.212 ТК РФ)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11641">
                <a:tc>
                  <a:txBody>
                    <a:bodyPr/>
                    <a:lstStyle/>
                    <a:p>
                      <a:r>
                        <a:rPr lang="ru-RU" sz="1050" dirty="0"/>
                        <a:t>Медицинское</a:t>
                      </a:r>
                      <a:r>
                        <a:rPr lang="ru-RU" sz="1050" baseline="0" dirty="0"/>
                        <a:t> обеспечение работников (</a:t>
                      </a:r>
                      <a:r>
                        <a:rPr lang="ru-RU" sz="1050" baseline="0" dirty="0" err="1"/>
                        <a:t>мед.осмотры</a:t>
                      </a:r>
                      <a:r>
                        <a:rPr lang="ru-RU" sz="1050" baseline="0" dirty="0"/>
                        <a:t>)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11641">
                <a:tc>
                  <a:txBody>
                    <a:bodyPr/>
                    <a:lstStyle/>
                    <a:p>
                      <a:r>
                        <a:rPr lang="ru-RU" sz="1050" dirty="0"/>
                        <a:t>Обучение, инструктирование</a:t>
                      </a:r>
                      <a:r>
                        <a:rPr lang="ru-RU" sz="1050" baseline="0" dirty="0"/>
                        <a:t> работников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11641">
                <a:tc>
                  <a:txBody>
                    <a:bodyPr/>
                    <a:lstStyle/>
                    <a:p>
                      <a:r>
                        <a:rPr lang="ru-RU" sz="1050" dirty="0"/>
                        <a:t>Обеспечение</a:t>
                      </a:r>
                      <a:r>
                        <a:rPr lang="ru-RU" sz="1050" baseline="0" dirty="0"/>
                        <a:t> работников СИЗ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116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/>
                        <a:t>Обеспечение</a:t>
                      </a:r>
                      <a:r>
                        <a:rPr lang="ru-RU" sz="1050" baseline="0" dirty="0"/>
                        <a:t> работников СКЗ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15684">
                <a:tc>
                  <a:txBody>
                    <a:bodyPr/>
                    <a:lstStyle/>
                    <a:p>
                      <a:r>
                        <a:rPr lang="ru-RU" sz="1050" dirty="0"/>
                        <a:t>Обеспечение безопасной производственной среды (здание и сооружение, оборудование, </a:t>
                      </a:r>
                      <a:r>
                        <a:rPr lang="ru-RU" sz="1050" dirty="0" err="1"/>
                        <a:t>тех.процессы</a:t>
                      </a:r>
                      <a:r>
                        <a:rPr lang="ru-RU" sz="1050" dirty="0"/>
                        <a:t>, материалы и сырье,</a:t>
                      </a:r>
                      <a:r>
                        <a:rPr lang="ru-RU" sz="1050" baseline="0" dirty="0"/>
                        <a:t> инструменты и приспособления, объекты территории)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11641">
                <a:tc>
                  <a:txBody>
                    <a:bodyPr/>
                    <a:lstStyle/>
                    <a:p>
                      <a:r>
                        <a:rPr lang="ru-RU" sz="1050" dirty="0"/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11641">
                <a:tc>
                  <a:txBody>
                    <a:bodyPr/>
                    <a:lstStyle/>
                    <a:p>
                      <a:r>
                        <a:rPr lang="ru-RU" sz="1050" dirty="0"/>
                        <a:t>Реагирование на АС, НС и ПЗ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8" name="Стрелка углом 17"/>
          <p:cNvSpPr/>
          <p:nvPr/>
        </p:nvSpPr>
        <p:spPr>
          <a:xfrm flipV="1">
            <a:off x="592667" y="3776132"/>
            <a:ext cx="1413933" cy="970891"/>
          </a:xfrm>
          <a:prstGeom prst="bentArrow">
            <a:avLst>
              <a:gd name="adj1" fmla="val 25000"/>
              <a:gd name="adj2" fmla="val 21724"/>
              <a:gd name="adj3" fmla="val 25000"/>
              <a:gd name="adj4" fmla="val 43750"/>
            </a:avLst>
          </a:prstGeom>
          <a:solidFill>
            <a:srgbClr val="3B85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Умножение 18"/>
          <p:cNvSpPr/>
          <p:nvPr/>
        </p:nvSpPr>
        <p:spPr>
          <a:xfrm>
            <a:off x="2132362" y="4071080"/>
            <a:ext cx="795046" cy="863600"/>
          </a:xfrm>
          <a:prstGeom prst="mathMultiply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низ 19"/>
          <p:cNvSpPr/>
          <p:nvPr/>
        </p:nvSpPr>
        <p:spPr>
          <a:xfrm rot="16200000">
            <a:off x="3221582" y="4202313"/>
            <a:ext cx="395159" cy="694265"/>
          </a:xfrm>
          <a:prstGeom prst="downArrow">
            <a:avLst>
              <a:gd name="adj1" fmla="val 50000"/>
              <a:gd name="adj2" fmla="val 54365"/>
            </a:avLst>
          </a:prstGeom>
          <a:solidFill>
            <a:srgbClr val="3B85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2" name="Группа 21">
            <a:extLst>
              <a:ext uri="{FF2B5EF4-FFF2-40B4-BE49-F238E27FC236}">
                <a16:creationId xmlns="" xmlns:a16="http://schemas.microsoft.com/office/drawing/2014/main" id="{5925DA77-23F0-47E5-ABC4-24C765920110}"/>
              </a:ext>
            </a:extLst>
          </p:cNvPr>
          <p:cNvGrpSpPr/>
          <p:nvPr/>
        </p:nvGrpSpPr>
        <p:grpSpPr>
          <a:xfrm>
            <a:off x="9272946" y="2738214"/>
            <a:ext cx="1312908" cy="1047920"/>
            <a:chOff x="168308" y="711050"/>
            <a:chExt cx="1575165" cy="703137"/>
          </a:xfrm>
        </p:grpSpPr>
        <p:sp>
          <p:nvSpPr>
            <p:cNvPr id="23" name="Прямоугольник: скругленные углы 18">
              <a:extLst>
                <a:ext uri="{FF2B5EF4-FFF2-40B4-BE49-F238E27FC236}">
                  <a16:creationId xmlns="" xmlns:a16="http://schemas.microsoft.com/office/drawing/2014/main" id="{F651E5A0-D5A3-4675-9816-E850F75EE0CB}"/>
                </a:ext>
              </a:extLst>
            </p:cNvPr>
            <p:cNvSpPr/>
            <p:nvPr/>
          </p:nvSpPr>
          <p:spPr>
            <a:xfrm>
              <a:off x="168308" y="711050"/>
              <a:ext cx="1575165" cy="703137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3B8579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4" name="Прямоугольник: скругленные углы 4">
              <a:extLst>
                <a:ext uri="{FF2B5EF4-FFF2-40B4-BE49-F238E27FC236}">
                  <a16:creationId xmlns="" xmlns:a16="http://schemas.microsoft.com/office/drawing/2014/main" id="{1C393194-B2DF-4A1D-8AE7-73B1595B302A}"/>
                </a:ext>
              </a:extLst>
            </p:cNvPr>
            <p:cNvSpPr txBox="1"/>
            <p:nvPr/>
          </p:nvSpPr>
          <p:spPr>
            <a:xfrm>
              <a:off x="188902" y="731644"/>
              <a:ext cx="1533977" cy="6619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kern="1200" dirty="0">
                  <a:solidFill>
                    <a:srgbClr val="3B8579"/>
                  </a:solidFill>
                  <a:latin typeface="Calibri"/>
                  <a:ea typeface="+mn-ea"/>
                  <a:cs typeface="+mn-cs"/>
                </a:rPr>
                <a:t>НАДЗОР</a:t>
              </a: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ru-RU" sz="1400" dirty="0">
                <a:solidFill>
                  <a:srgbClr val="3B8579"/>
                </a:solidFill>
                <a:latin typeface="Calibri"/>
              </a:endParaRP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dirty="0">
                  <a:solidFill>
                    <a:srgbClr val="3B8579"/>
                  </a:solidFill>
                  <a:latin typeface="Calibri"/>
                </a:rPr>
                <a:t>3 – 5% организаций</a:t>
              </a:r>
              <a:endParaRPr lang="ru-RU" sz="1100" kern="1200" dirty="0">
                <a:solidFill>
                  <a:srgbClr val="3B8579"/>
                </a:solidFill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6" name="Группа 25">
            <a:extLst>
              <a:ext uri="{FF2B5EF4-FFF2-40B4-BE49-F238E27FC236}">
                <a16:creationId xmlns="" xmlns:a16="http://schemas.microsoft.com/office/drawing/2014/main" id="{5925DA77-23F0-47E5-ABC4-24C765920110}"/>
              </a:ext>
            </a:extLst>
          </p:cNvPr>
          <p:cNvGrpSpPr/>
          <p:nvPr/>
        </p:nvGrpSpPr>
        <p:grpSpPr>
          <a:xfrm>
            <a:off x="3310163" y="1385794"/>
            <a:ext cx="1312908" cy="1047920"/>
            <a:chOff x="168308" y="711050"/>
            <a:chExt cx="1575165" cy="703137"/>
          </a:xfrm>
        </p:grpSpPr>
        <p:sp>
          <p:nvSpPr>
            <p:cNvPr id="27" name="Прямоугольник: скругленные углы 18">
              <a:extLst>
                <a:ext uri="{FF2B5EF4-FFF2-40B4-BE49-F238E27FC236}">
                  <a16:creationId xmlns="" xmlns:a16="http://schemas.microsoft.com/office/drawing/2014/main" id="{F651E5A0-D5A3-4675-9816-E850F75EE0CB}"/>
                </a:ext>
              </a:extLst>
            </p:cNvPr>
            <p:cNvSpPr/>
            <p:nvPr/>
          </p:nvSpPr>
          <p:spPr>
            <a:xfrm>
              <a:off x="168308" y="711050"/>
              <a:ext cx="1575165" cy="703137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chemeClr val="accent5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8" name="Прямоугольник: скругленные углы 4">
              <a:extLst>
                <a:ext uri="{FF2B5EF4-FFF2-40B4-BE49-F238E27FC236}">
                  <a16:creationId xmlns="" xmlns:a16="http://schemas.microsoft.com/office/drawing/2014/main" id="{1C393194-B2DF-4A1D-8AE7-73B1595B302A}"/>
                </a:ext>
              </a:extLst>
            </p:cNvPr>
            <p:cNvSpPr txBox="1"/>
            <p:nvPr/>
          </p:nvSpPr>
          <p:spPr>
            <a:xfrm>
              <a:off x="188902" y="731644"/>
              <a:ext cx="1533977" cy="6619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kern="1200" dirty="0">
                  <a:solidFill>
                    <a:schemeClr val="accent5"/>
                  </a:solidFill>
                  <a:latin typeface="Calibri"/>
                  <a:ea typeface="+mn-ea"/>
                  <a:cs typeface="+mn-cs"/>
                </a:rPr>
                <a:t>Виновные ЛИЦА</a:t>
              </a: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dirty="0">
                  <a:solidFill>
                    <a:schemeClr val="accent5"/>
                  </a:solidFill>
                  <a:latin typeface="Calibri"/>
                </a:rPr>
                <a:t>организации</a:t>
              </a:r>
              <a:endParaRPr lang="ru-RU" sz="1100" kern="1200" dirty="0">
                <a:solidFill>
                  <a:schemeClr val="accent5"/>
                </a:solidFill>
                <a:latin typeface="Calibri"/>
              </a:endParaRPr>
            </a:p>
          </p:txBody>
        </p:sp>
      </p:grpSp>
      <p:grpSp>
        <p:nvGrpSpPr>
          <p:cNvPr id="29" name="Группа 28">
            <a:extLst>
              <a:ext uri="{FF2B5EF4-FFF2-40B4-BE49-F238E27FC236}">
                <a16:creationId xmlns="" xmlns:a16="http://schemas.microsoft.com/office/drawing/2014/main" id="{5925DA77-23F0-47E5-ABC4-24C765920110}"/>
              </a:ext>
            </a:extLst>
          </p:cNvPr>
          <p:cNvGrpSpPr/>
          <p:nvPr/>
        </p:nvGrpSpPr>
        <p:grpSpPr>
          <a:xfrm>
            <a:off x="10748514" y="4909418"/>
            <a:ext cx="1312908" cy="1047920"/>
            <a:chOff x="168308" y="711050"/>
            <a:chExt cx="1575165" cy="703137"/>
          </a:xfrm>
        </p:grpSpPr>
        <p:sp>
          <p:nvSpPr>
            <p:cNvPr id="30" name="Прямоугольник: скругленные углы 18">
              <a:extLst>
                <a:ext uri="{FF2B5EF4-FFF2-40B4-BE49-F238E27FC236}">
                  <a16:creationId xmlns="" xmlns:a16="http://schemas.microsoft.com/office/drawing/2014/main" id="{F651E5A0-D5A3-4675-9816-E850F75EE0CB}"/>
                </a:ext>
              </a:extLst>
            </p:cNvPr>
            <p:cNvSpPr/>
            <p:nvPr/>
          </p:nvSpPr>
          <p:spPr>
            <a:xfrm>
              <a:off x="168308" y="711050"/>
              <a:ext cx="1575165" cy="703137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3B8579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31" name="Прямоугольник: скругленные углы 4">
              <a:extLst>
                <a:ext uri="{FF2B5EF4-FFF2-40B4-BE49-F238E27FC236}">
                  <a16:creationId xmlns="" xmlns:a16="http://schemas.microsoft.com/office/drawing/2014/main" id="{1C393194-B2DF-4A1D-8AE7-73B1595B302A}"/>
                </a:ext>
              </a:extLst>
            </p:cNvPr>
            <p:cNvSpPr txBox="1"/>
            <p:nvPr/>
          </p:nvSpPr>
          <p:spPr>
            <a:xfrm>
              <a:off x="188902" y="731644"/>
              <a:ext cx="1533977" cy="6619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kern="1200" dirty="0">
                  <a:solidFill>
                    <a:srgbClr val="3B8579"/>
                  </a:solidFill>
                  <a:latin typeface="Calibri"/>
                  <a:ea typeface="+mn-ea"/>
                  <a:cs typeface="+mn-cs"/>
                </a:rPr>
                <a:t>ФГИС СОУТ</a:t>
              </a: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ru-RU" sz="1400" dirty="0">
                <a:solidFill>
                  <a:srgbClr val="3B8579"/>
                </a:solidFill>
                <a:latin typeface="Calibri"/>
              </a:endParaRP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200" kern="1200" dirty="0">
                  <a:solidFill>
                    <a:srgbClr val="3B8579"/>
                  </a:solidFill>
                  <a:latin typeface="Calibri"/>
                  <a:ea typeface="+mn-ea"/>
                  <a:cs typeface="+mn-cs"/>
                </a:rPr>
                <a:t>Данные об условиях труда</a:t>
              </a:r>
              <a:endParaRPr lang="ru-RU" sz="1050" kern="1200" dirty="0">
                <a:solidFill>
                  <a:srgbClr val="3B8579"/>
                </a:solidFill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4" name="Группа 33">
            <a:extLst>
              <a:ext uri="{FF2B5EF4-FFF2-40B4-BE49-F238E27FC236}">
                <a16:creationId xmlns="" xmlns:a16="http://schemas.microsoft.com/office/drawing/2014/main" id="{5925DA77-23F0-47E5-ABC4-24C765920110}"/>
              </a:ext>
            </a:extLst>
          </p:cNvPr>
          <p:cNvGrpSpPr/>
          <p:nvPr/>
        </p:nvGrpSpPr>
        <p:grpSpPr>
          <a:xfrm>
            <a:off x="7911234" y="5484525"/>
            <a:ext cx="1312908" cy="1047920"/>
            <a:chOff x="168308" y="711050"/>
            <a:chExt cx="1575165" cy="703137"/>
          </a:xfrm>
        </p:grpSpPr>
        <p:sp>
          <p:nvSpPr>
            <p:cNvPr id="35" name="Прямоугольник: скругленные углы 18">
              <a:extLst>
                <a:ext uri="{FF2B5EF4-FFF2-40B4-BE49-F238E27FC236}">
                  <a16:creationId xmlns="" xmlns:a16="http://schemas.microsoft.com/office/drawing/2014/main" id="{F651E5A0-D5A3-4675-9816-E850F75EE0CB}"/>
                </a:ext>
              </a:extLst>
            </p:cNvPr>
            <p:cNvSpPr/>
            <p:nvPr/>
          </p:nvSpPr>
          <p:spPr>
            <a:xfrm>
              <a:off x="168308" y="711050"/>
              <a:ext cx="1575165" cy="703137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C00000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36" name="Прямоугольник: скругленные углы 4">
              <a:extLst>
                <a:ext uri="{FF2B5EF4-FFF2-40B4-BE49-F238E27FC236}">
                  <a16:creationId xmlns="" xmlns:a16="http://schemas.microsoft.com/office/drawing/2014/main" id="{1C393194-B2DF-4A1D-8AE7-73B1595B302A}"/>
                </a:ext>
              </a:extLst>
            </p:cNvPr>
            <p:cNvSpPr txBox="1"/>
            <p:nvPr/>
          </p:nvSpPr>
          <p:spPr>
            <a:xfrm>
              <a:off x="188902" y="731644"/>
              <a:ext cx="1533977" cy="6619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kern="1200" dirty="0">
                  <a:solidFill>
                    <a:srgbClr val="3B8579"/>
                  </a:solidFill>
                  <a:latin typeface="Calibri"/>
                  <a:ea typeface="+mn-ea"/>
                  <a:cs typeface="+mn-cs"/>
                </a:rPr>
                <a:t>ЕИСОТ</a:t>
              </a: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ru-RU" sz="1400" kern="1200" dirty="0">
                <a:solidFill>
                  <a:srgbClr val="3B8579"/>
                </a:solidFill>
                <a:latin typeface="Calibri"/>
                <a:ea typeface="+mn-ea"/>
                <a:cs typeface="+mn-cs"/>
              </a:endParaRP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100" dirty="0">
                  <a:solidFill>
                    <a:srgbClr val="3B8579"/>
                  </a:solidFill>
                  <a:latin typeface="Calibri"/>
                </a:rPr>
                <a:t>Информационный портал – функция не работает</a:t>
              </a:r>
              <a:endParaRPr lang="ru-RU" sz="1000" kern="1200" dirty="0">
                <a:solidFill>
                  <a:srgbClr val="3B8579"/>
                </a:solidFill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8" name="Прямоугольник 37"/>
          <p:cNvSpPr/>
          <p:nvPr/>
        </p:nvSpPr>
        <p:spPr>
          <a:xfrm>
            <a:off x="5253378" y="1823080"/>
            <a:ext cx="3470492" cy="623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3B8579"/>
                </a:solidFill>
              </a:rPr>
              <a:t>N</a:t>
            </a:r>
            <a:r>
              <a:rPr lang="ru-RU" sz="1200" dirty="0">
                <a:solidFill>
                  <a:srgbClr val="3B8579"/>
                </a:solidFill>
              </a:rPr>
              <a:t>травм</a:t>
            </a:r>
          </a:p>
          <a:p>
            <a:pPr algn="ctr"/>
            <a:r>
              <a:rPr lang="ru-RU" sz="1000" b="1" dirty="0">
                <a:solidFill>
                  <a:srgbClr val="3B8579"/>
                </a:solidFill>
              </a:rPr>
              <a:t>(управление наказанием)</a:t>
            </a:r>
            <a:endParaRPr lang="ru-RU" sz="1000" b="1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533400" y="4910086"/>
            <a:ext cx="3444563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C00000"/>
                </a:solidFill>
              </a:rPr>
              <a:t>Мероприятия по ОТ не зависят от условий труда и устанавливаются относительно применяемых СПИСКОВ (Перечней):</a:t>
            </a:r>
          </a:p>
          <a:p>
            <a:pPr marL="228600" indent="-228600">
              <a:buAutoNum type="arabicPeriod"/>
            </a:pPr>
            <a:r>
              <a:rPr lang="ru-RU" sz="1000" dirty="0">
                <a:solidFill>
                  <a:srgbClr val="C00000"/>
                </a:solidFill>
              </a:rPr>
              <a:t>Перечень видов работ для организации МО (Приказ 302н, Приложение 2);</a:t>
            </a:r>
          </a:p>
          <a:p>
            <a:pPr marL="228600" indent="-228600">
              <a:buAutoNum type="arabicPeriod"/>
            </a:pPr>
            <a:r>
              <a:rPr lang="ru-RU" sz="1000" dirty="0">
                <a:solidFill>
                  <a:srgbClr val="C00000"/>
                </a:solidFill>
              </a:rPr>
              <a:t>Перечень видов работников, подлежащих обучению и инструктированию по ОТ (Приказ 1/29);</a:t>
            </a:r>
          </a:p>
          <a:p>
            <a:pPr marL="228600" indent="-228600">
              <a:buAutoNum type="arabicPeriod"/>
            </a:pPr>
            <a:r>
              <a:rPr lang="ru-RU" sz="1000" dirty="0">
                <a:solidFill>
                  <a:srgbClr val="C00000"/>
                </a:solidFill>
              </a:rPr>
              <a:t>Перечень выдаваемых СИЗ в зависимости от ТН для профессии (Приказ 290н)</a:t>
            </a:r>
            <a:endParaRPr lang="ru-RU" sz="500" dirty="0">
              <a:solidFill>
                <a:srgbClr val="C00000"/>
              </a:solidFill>
            </a:endParaRPr>
          </a:p>
        </p:txBody>
      </p:sp>
      <p:grpSp>
        <p:nvGrpSpPr>
          <p:cNvPr id="40" name="Группа 39">
            <a:extLst>
              <a:ext uri="{FF2B5EF4-FFF2-40B4-BE49-F238E27FC236}">
                <a16:creationId xmlns="" xmlns:a16="http://schemas.microsoft.com/office/drawing/2014/main" id="{5925DA77-23F0-47E5-ABC4-24C765920110}"/>
              </a:ext>
            </a:extLst>
          </p:cNvPr>
          <p:cNvGrpSpPr/>
          <p:nvPr/>
        </p:nvGrpSpPr>
        <p:grpSpPr>
          <a:xfrm>
            <a:off x="10731349" y="2728212"/>
            <a:ext cx="1312908" cy="1047920"/>
            <a:chOff x="168308" y="711050"/>
            <a:chExt cx="1575165" cy="703137"/>
          </a:xfrm>
        </p:grpSpPr>
        <p:sp>
          <p:nvSpPr>
            <p:cNvPr id="41" name="Прямоугольник: скругленные углы 18">
              <a:extLst>
                <a:ext uri="{FF2B5EF4-FFF2-40B4-BE49-F238E27FC236}">
                  <a16:creationId xmlns="" xmlns:a16="http://schemas.microsoft.com/office/drawing/2014/main" id="{F651E5A0-D5A3-4675-9816-E850F75EE0CB}"/>
                </a:ext>
              </a:extLst>
            </p:cNvPr>
            <p:cNvSpPr/>
            <p:nvPr/>
          </p:nvSpPr>
          <p:spPr>
            <a:xfrm>
              <a:off x="168308" y="711050"/>
              <a:ext cx="1575165" cy="703137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C00000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42" name="Прямоугольник: скругленные углы 4">
              <a:extLst>
                <a:ext uri="{FF2B5EF4-FFF2-40B4-BE49-F238E27FC236}">
                  <a16:creationId xmlns="" xmlns:a16="http://schemas.microsoft.com/office/drawing/2014/main" id="{1C393194-B2DF-4A1D-8AE7-73B1595B302A}"/>
                </a:ext>
              </a:extLst>
            </p:cNvPr>
            <p:cNvSpPr txBox="1"/>
            <p:nvPr/>
          </p:nvSpPr>
          <p:spPr>
            <a:xfrm>
              <a:off x="188902" y="731644"/>
              <a:ext cx="1533977" cy="6619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kern="1200" dirty="0">
                  <a:solidFill>
                    <a:srgbClr val="3B8579"/>
                  </a:solidFill>
                  <a:latin typeface="Calibri"/>
                  <a:ea typeface="+mn-ea"/>
                  <a:cs typeface="+mn-cs"/>
                </a:rPr>
                <a:t>КОНТРОЛЬ</a:t>
              </a: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ru-RU" sz="1400" kern="1200" dirty="0">
                <a:solidFill>
                  <a:srgbClr val="3B8579"/>
                </a:solidFill>
                <a:latin typeface="Calibri"/>
                <a:ea typeface="+mn-ea"/>
                <a:cs typeface="+mn-cs"/>
              </a:endParaRP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100" dirty="0">
                  <a:solidFill>
                    <a:srgbClr val="3B8579"/>
                  </a:solidFill>
                  <a:latin typeface="Calibri"/>
                </a:rPr>
                <a:t>Функция не работает</a:t>
              </a:r>
              <a:endParaRPr lang="ru-RU" sz="1000" kern="1200" dirty="0">
                <a:solidFill>
                  <a:srgbClr val="3B8579"/>
                </a:solidFill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3" name="Группа 42">
            <a:extLst>
              <a:ext uri="{FF2B5EF4-FFF2-40B4-BE49-F238E27FC236}">
                <a16:creationId xmlns="" xmlns:a16="http://schemas.microsoft.com/office/drawing/2014/main" id="{5925DA77-23F0-47E5-ABC4-24C765920110}"/>
              </a:ext>
            </a:extLst>
          </p:cNvPr>
          <p:cNvGrpSpPr/>
          <p:nvPr/>
        </p:nvGrpSpPr>
        <p:grpSpPr>
          <a:xfrm>
            <a:off x="9354960" y="5484524"/>
            <a:ext cx="1312908" cy="1047920"/>
            <a:chOff x="168308" y="711050"/>
            <a:chExt cx="1575165" cy="703137"/>
          </a:xfrm>
        </p:grpSpPr>
        <p:sp>
          <p:nvSpPr>
            <p:cNvPr id="44" name="Прямоугольник: скругленные углы 18">
              <a:extLst>
                <a:ext uri="{FF2B5EF4-FFF2-40B4-BE49-F238E27FC236}">
                  <a16:creationId xmlns="" xmlns:a16="http://schemas.microsoft.com/office/drawing/2014/main" id="{F651E5A0-D5A3-4675-9816-E850F75EE0CB}"/>
                </a:ext>
              </a:extLst>
            </p:cNvPr>
            <p:cNvSpPr/>
            <p:nvPr/>
          </p:nvSpPr>
          <p:spPr>
            <a:xfrm>
              <a:off x="168308" y="711050"/>
              <a:ext cx="1575165" cy="703137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FFC000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45" name="Прямоугольник: скругленные углы 4">
              <a:extLst>
                <a:ext uri="{FF2B5EF4-FFF2-40B4-BE49-F238E27FC236}">
                  <a16:creationId xmlns="" xmlns:a16="http://schemas.microsoft.com/office/drawing/2014/main" id="{1C393194-B2DF-4A1D-8AE7-73B1595B302A}"/>
                </a:ext>
              </a:extLst>
            </p:cNvPr>
            <p:cNvSpPr txBox="1"/>
            <p:nvPr/>
          </p:nvSpPr>
          <p:spPr>
            <a:xfrm>
              <a:off x="188902" y="731644"/>
              <a:ext cx="1533977" cy="6619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kern="1200" dirty="0">
                  <a:solidFill>
                    <a:srgbClr val="3B8579"/>
                  </a:solidFill>
                  <a:latin typeface="Calibri"/>
                  <a:ea typeface="+mn-ea"/>
                  <a:cs typeface="+mn-cs"/>
                </a:rPr>
                <a:t>Экспертные организации</a:t>
              </a: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dirty="0">
                  <a:solidFill>
                    <a:srgbClr val="3B8579"/>
                  </a:solidFill>
                  <a:latin typeface="Calibri"/>
                </a:rPr>
                <a:t>СОУТ</a:t>
              </a:r>
            </a:p>
          </p:txBody>
        </p:sp>
      </p:grpSp>
      <p:sp>
        <p:nvSpPr>
          <p:cNvPr id="49" name="Стрелка углом 48"/>
          <p:cNvSpPr/>
          <p:nvPr/>
        </p:nvSpPr>
        <p:spPr>
          <a:xfrm rot="16200000" flipV="1">
            <a:off x="8243386" y="3076548"/>
            <a:ext cx="725962" cy="2294466"/>
          </a:xfrm>
          <a:prstGeom prst="bentArrow">
            <a:avLst>
              <a:gd name="adj1" fmla="val 25000"/>
              <a:gd name="adj2" fmla="val 21724"/>
              <a:gd name="adj3" fmla="val 25000"/>
              <a:gd name="adj4" fmla="val 43750"/>
            </a:avLst>
          </a:prstGeom>
          <a:solidFill>
            <a:srgbClr val="3B85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0" name="Стрелка углом 49"/>
          <p:cNvSpPr/>
          <p:nvPr/>
        </p:nvSpPr>
        <p:spPr>
          <a:xfrm rot="10800000" flipV="1">
            <a:off x="4855447" y="1674684"/>
            <a:ext cx="5141630" cy="705781"/>
          </a:xfrm>
          <a:prstGeom prst="bentArrow">
            <a:avLst>
              <a:gd name="adj1" fmla="val 25000"/>
              <a:gd name="adj2" fmla="val 21724"/>
              <a:gd name="adj3" fmla="val 25000"/>
              <a:gd name="adj4" fmla="val 43750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1" name="Стрелка углом 50"/>
          <p:cNvSpPr/>
          <p:nvPr/>
        </p:nvSpPr>
        <p:spPr>
          <a:xfrm rot="16200000">
            <a:off x="9615731" y="4210217"/>
            <a:ext cx="1411694" cy="734272"/>
          </a:xfrm>
          <a:prstGeom prst="bentArrow">
            <a:avLst>
              <a:gd name="adj1" fmla="val 25000"/>
              <a:gd name="adj2" fmla="val 21724"/>
              <a:gd name="adj3" fmla="val 25000"/>
              <a:gd name="adj4" fmla="val 43750"/>
            </a:avLst>
          </a:prstGeom>
          <a:solidFill>
            <a:srgbClr val="3B85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10154010" y="5070522"/>
            <a:ext cx="579326" cy="2862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ctr" defTabSz="4889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1400" dirty="0">
                <a:solidFill>
                  <a:schemeClr val="bg1"/>
                </a:solidFill>
              </a:rPr>
              <a:t>СОУТ</a:t>
            </a:r>
          </a:p>
        </p:txBody>
      </p:sp>
      <p:sp>
        <p:nvSpPr>
          <p:cNvPr id="52" name="Прямоугольник 51"/>
          <p:cNvSpPr/>
          <p:nvPr/>
        </p:nvSpPr>
        <p:spPr>
          <a:xfrm>
            <a:off x="7459134" y="4375194"/>
            <a:ext cx="2167464" cy="244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 defTabSz="4889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1100" dirty="0">
                <a:solidFill>
                  <a:schemeClr val="bg1"/>
                </a:solidFill>
              </a:rPr>
              <a:t>Мероприятия (по требованию)</a:t>
            </a:r>
          </a:p>
        </p:txBody>
      </p:sp>
      <p:sp>
        <p:nvSpPr>
          <p:cNvPr id="53" name="Стрелка углом 52"/>
          <p:cNvSpPr/>
          <p:nvPr/>
        </p:nvSpPr>
        <p:spPr>
          <a:xfrm rot="16200000" flipV="1">
            <a:off x="10922298" y="5754444"/>
            <a:ext cx="375715" cy="842885"/>
          </a:xfrm>
          <a:prstGeom prst="bentArrow">
            <a:avLst>
              <a:gd name="adj1" fmla="val 25000"/>
              <a:gd name="adj2" fmla="val 21724"/>
              <a:gd name="adj3" fmla="val 25000"/>
              <a:gd name="adj4" fmla="val 43749"/>
            </a:avLst>
          </a:prstGeom>
          <a:solidFill>
            <a:srgbClr val="3B85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10718310" y="6204680"/>
            <a:ext cx="495649" cy="2446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ctr" defTabSz="4889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1100" dirty="0">
                <a:solidFill>
                  <a:schemeClr val="bg1"/>
                </a:solidFill>
              </a:rPr>
              <a:t>СОУТ</a:t>
            </a:r>
          </a:p>
        </p:txBody>
      </p:sp>
      <p:grpSp>
        <p:nvGrpSpPr>
          <p:cNvPr id="55" name="Группа 54">
            <a:extLst>
              <a:ext uri="{FF2B5EF4-FFF2-40B4-BE49-F238E27FC236}">
                <a16:creationId xmlns="" xmlns:a16="http://schemas.microsoft.com/office/drawing/2014/main" id="{8B311E2E-5485-4B77-9511-A98B2F6F2D46}"/>
              </a:ext>
            </a:extLst>
          </p:cNvPr>
          <p:cNvGrpSpPr/>
          <p:nvPr/>
        </p:nvGrpSpPr>
        <p:grpSpPr>
          <a:xfrm>
            <a:off x="228599" y="1252137"/>
            <a:ext cx="4510263" cy="2163154"/>
            <a:chOff x="2576371" y="578775"/>
            <a:chExt cx="1346098" cy="1188000"/>
          </a:xfrm>
          <a:noFill/>
        </p:grpSpPr>
        <p:sp>
          <p:nvSpPr>
            <p:cNvPr id="56" name="Прямоугольник: скругленные углы 76">
              <a:extLst>
                <a:ext uri="{FF2B5EF4-FFF2-40B4-BE49-F238E27FC236}">
                  <a16:creationId xmlns="" xmlns:a16="http://schemas.microsoft.com/office/drawing/2014/main" id="{F9C3AA5C-18EE-4560-B447-90744E103E43}"/>
                </a:ext>
              </a:extLst>
            </p:cNvPr>
            <p:cNvSpPr/>
            <p:nvPr/>
          </p:nvSpPr>
          <p:spPr>
            <a:xfrm>
              <a:off x="2576371" y="578775"/>
              <a:ext cx="1346098" cy="1188000"/>
            </a:xfrm>
            <a:prstGeom prst="roundRect">
              <a:avLst>
                <a:gd name="adj" fmla="val 10000"/>
              </a:avLst>
            </a:prstGeom>
            <a:grpFill/>
            <a:ln w="19050" cap="flat" cmpd="sng" algn="ctr">
              <a:solidFill>
                <a:schemeClr val="accent5"/>
              </a:solidFill>
              <a:prstDash val="dash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57" name="Прямоугольник: скругленные углы 4">
              <a:extLst>
                <a:ext uri="{FF2B5EF4-FFF2-40B4-BE49-F238E27FC236}">
                  <a16:creationId xmlns="" xmlns:a16="http://schemas.microsoft.com/office/drawing/2014/main" id="{9CD3F25D-E6C7-4C41-8970-220B6728BF04}"/>
                </a:ext>
              </a:extLst>
            </p:cNvPr>
            <p:cNvSpPr txBox="1"/>
            <p:nvPr/>
          </p:nvSpPr>
          <p:spPr>
            <a:xfrm>
              <a:off x="2611166" y="613570"/>
              <a:ext cx="1276508" cy="1118410"/>
            </a:xfrm>
            <a:prstGeom prst="rect">
              <a:avLst/>
            </a:prstGeom>
            <a:grpFill/>
            <a:ln w="19050">
              <a:prstDash val="dash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ru-RU" sz="1400" kern="1200" dirty="0">
                <a:solidFill>
                  <a:srgbClr val="C00000"/>
                </a:solidFill>
                <a:latin typeface="Calibri"/>
              </a:endParaRPr>
            </a:p>
          </p:txBody>
        </p:sp>
      </p:grpSp>
      <p:grpSp>
        <p:nvGrpSpPr>
          <p:cNvPr id="58" name="Группа 57">
            <a:extLst>
              <a:ext uri="{FF2B5EF4-FFF2-40B4-BE49-F238E27FC236}">
                <a16:creationId xmlns="" xmlns:a16="http://schemas.microsoft.com/office/drawing/2014/main" id="{8B311E2E-5485-4B77-9511-A98B2F6F2D46}"/>
              </a:ext>
            </a:extLst>
          </p:cNvPr>
          <p:cNvGrpSpPr/>
          <p:nvPr/>
        </p:nvGrpSpPr>
        <p:grpSpPr>
          <a:xfrm>
            <a:off x="9177867" y="2463800"/>
            <a:ext cx="2962038" cy="1407706"/>
            <a:chOff x="2576371" y="578775"/>
            <a:chExt cx="1346098" cy="1188000"/>
          </a:xfrm>
          <a:noFill/>
        </p:grpSpPr>
        <p:sp>
          <p:nvSpPr>
            <p:cNvPr id="59" name="Прямоугольник: скругленные углы 76">
              <a:extLst>
                <a:ext uri="{FF2B5EF4-FFF2-40B4-BE49-F238E27FC236}">
                  <a16:creationId xmlns="" xmlns:a16="http://schemas.microsoft.com/office/drawing/2014/main" id="{F9C3AA5C-18EE-4560-B447-90744E103E43}"/>
                </a:ext>
              </a:extLst>
            </p:cNvPr>
            <p:cNvSpPr/>
            <p:nvPr/>
          </p:nvSpPr>
          <p:spPr>
            <a:xfrm>
              <a:off x="2576371" y="578775"/>
              <a:ext cx="1346098" cy="1188000"/>
            </a:xfrm>
            <a:prstGeom prst="roundRect">
              <a:avLst>
                <a:gd name="adj" fmla="val 10000"/>
              </a:avLst>
            </a:prstGeom>
            <a:grpFill/>
            <a:ln w="19050" cap="flat" cmpd="sng" algn="ctr">
              <a:solidFill>
                <a:srgbClr val="3B8579"/>
              </a:solidFill>
              <a:prstDash val="dash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60" name="Прямоугольник: скругленные углы 4">
              <a:extLst>
                <a:ext uri="{FF2B5EF4-FFF2-40B4-BE49-F238E27FC236}">
                  <a16:creationId xmlns="" xmlns:a16="http://schemas.microsoft.com/office/drawing/2014/main" id="{9CD3F25D-E6C7-4C41-8970-220B6728BF04}"/>
                </a:ext>
              </a:extLst>
            </p:cNvPr>
            <p:cNvSpPr txBox="1"/>
            <p:nvPr/>
          </p:nvSpPr>
          <p:spPr>
            <a:xfrm>
              <a:off x="2611166" y="613570"/>
              <a:ext cx="1276508" cy="1118410"/>
            </a:xfrm>
            <a:prstGeom prst="rect">
              <a:avLst/>
            </a:prstGeom>
            <a:grpFill/>
            <a:ln w="19050">
              <a:prstDash val="dash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ru-RU" sz="1400" kern="1200" dirty="0">
                <a:solidFill>
                  <a:srgbClr val="C00000"/>
                </a:solidFill>
                <a:latin typeface="Calibri"/>
              </a:endParaRPr>
            </a:p>
          </p:txBody>
        </p:sp>
      </p:grpSp>
      <p:grpSp>
        <p:nvGrpSpPr>
          <p:cNvPr id="61" name="Группа 60">
            <a:extLst>
              <a:ext uri="{FF2B5EF4-FFF2-40B4-BE49-F238E27FC236}">
                <a16:creationId xmlns="" xmlns:a16="http://schemas.microsoft.com/office/drawing/2014/main" id="{8B311E2E-5485-4B77-9511-A98B2F6F2D46}"/>
              </a:ext>
            </a:extLst>
          </p:cNvPr>
          <p:cNvGrpSpPr/>
          <p:nvPr/>
        </p:nvGrpSpPr>
        <p:grpSpPr>
          <a:xfrm>
            <a:off x="7842422" y="4842933"/>
            <a:ext cx="4297482" cy="1800548"/>
            <a:chOff x="2576371" y="578775"/>
            <a:chExt cx="1346098" cy="1188000"/>
          </a:xfrm>
          <a:noFill/>
        </p:grpSpPr>
        <p:sp>
          <p:nvSpPr>
            <p:cNvPr id="62" name="Прямоугольник: скругленные углы 76">
              <a:extLst>
                <a:ext uri="{FF2B5EF4-FFF2-40B4-BE49-F238E27FC236}">
                  <a16:creationId xmlns="" xmlns:a16="http://schemas.microsoft.com/office/drawing/2014/main" id="{F9C3AA5C-18EE-4560-B447-90744E103E43}"/>
                </a:ext>
              </a:extLst>
            </p:cNvPr>
            <p:cNvSpPr/>
            <p:nvPr/>
          </p:nvSpPr>
          <p:spPr>
            <a:xfrm>
              <a:off x="2576371" y="578775"/>
              <a:ext cx="1346098" cy="1188000"/>
            </a:xfrm>
            <a:prstGeom prst="roundRect">
              <a:avLst>
                <a:gd name="adj" fmla="val 10000"/>
              </a:avLst>
            </a:prstGeom>
            <a:grpFill/>
            <a:ln w="19050" cap="flat" cmpd="sng" algn="ctr">
              <a:solidFill>
                <a:srgbClr val="3B8579"/>
              </a:solidFill>
              <a:prstDash val="dash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63" name="Прямоугольник: скругленные углы 4">
              <a:extLst>
                <a:ext uri="{FF2B5EF4-FFF2-40B4-BE49-F238E27FC236}">
                  <a16:creationId xmlns="" xmlns:a16="http://schemas.microsoft.com/office/drawing/2014/main" id="{9CD3F25D-E6C7-4C41-8970-220B6728BF04}"/>
                </a:ext>
              </a:extLst>
            </p:cNvPr>
            <p:cNvSpPr txBox="1"/>
            <p:nvPr/>
          </p:nvSpPr>
          <p:spPr>
            <a:xfrm>
              <a:off x="2611166" y="613570"/>
              <a:ext cx="1276508" cy="1118410"/>
            </a:xfrm>
            <a:prstGeom prst="rect">
              <a:avLst/>
            </a:prstGeom>
            <a:grpFill/>
            <a:ln w="19050">
              <a:prstDash val="dash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ru-RU" sz="1400" kern="1200" dirty="0">
                <a:solidFill>
                  <a:srgbClr val="C00000"/>
                </a:solidFill>
                <a:latin typeface="Calibri"/>
              </a:endParaRPr>
            </a:p>
          </p:txBody>
        </p:sp>
      </p:grpSp>
      <p:sp>
        <p:nvSpPr>
          <p:cNvPr id="4" name="Прямоугольник 3"/>
          <p:cNvSpPr/>
          <p:nvPr/>
        </p:nvSpPr>
        <p:spPr>
          <a:xfrm>
            <a:off x="11168818" y="2430437"/>
            <a:ext cx="85119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i="1" dirty="0" err="1">
                <a:solidFill>
                  <a:srgbClr val="3B8579"/>
                </a:solidFill>
              </a:rPr>
              <a:t>Роструд</a:t>
            </a:r>
            <a:endParaRPr lang="ru-RU" sz="1400" i="1" dirty="0"/>
          </a:p>
        </p:txBody>
      </p:sp>
      <p:sp>
        <p:nvSpPr>
          <p:cNvPr id="64" name="Прямоугольник 63"/>
          <p:cNvSpPr/>
          <p:nvPr/>
        </p:nvSpPr>
        <p:spPr>
          <a:xfrm>
            <a:off x="8001001" y="4980382"/>
            <a:ext cx="9351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i="1" dirty="0">
                <a:solidFill>
                  <a:srgbClr val="3B8579"/>
                </a:solidFill>
              </a:rPr>
              <a:t>Минтруд</a:t>
            </a:r>
            <a:endParaRPr lang="ru-RU" sz="1400" i="1" dirty="0"/>
          </a:p>
        </p:txBody>
      </p:sp>
      <p:sp>
        <p:nvSpPr>
          <p:cNvPr id="65" name="Прямоугольник 64"/>
          <p:cNvSpPr/>
          <p:nvPr/>
        </p:nvSpPr>
        <p:spPr>
          <a:xfrm>
            <a:off x="3251524" y="2881429"/>
            <a:ext cx="13770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i="1" dirty="0">
                <a:solidFill>
                  <a:schemeClr val="accent5"/>
                </a:solidFill>
              </a:rPr>
              <a:t>Работодатель</a:t>
            </a:r>
          </a:p>
        </p:txBody>
      </p:sp>
      <p:sp>
        <p:nvSpPr>
          <p:cNvPr id="67" name="Прямоугольник 66"/>
          <p:cNvSpPr/>
          <p:nvPr/>
        </p:nvSpPr>
        <p:spPr>
          <a:xfrm>
            <a:off x="5016830" y="1335158"/>
            <a:ext cx="4848419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4889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1200" dirty="0"/>
              <a:t>Несоответствие – наказание . </a:t>
            </a:r>
          </a:p>
          <a:p>
            <a:pPr marL="0" lvl="1" defTabSz="4889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1200" dirty="0"/>
              <a:t>Отсутствуют корректирующие мероприятия по результатам контроля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990235" y="3788110"/>
            <a:ext cx="63001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>
                <a:solidFill>
                  <a:srgbClr val="C00000"/>
                </a:solidFill>
              </a:rPr>
              <a:t>Трудоемкость управления высокая и зависит от кол-ва работников, кол-ва требований и видов работ</a:t>
            </a:r>
            <a:endParaRPr lang="ru-RU" sz="1100" dirty="0"/>
          </a:p>
        </p:txBody>
      </p:sp>
      <p:sp>
        <p:nvSpPr>
          <p:cNvPr id="7" name="TextBox 6"/>
          <p:cNvSpPr txBox="1"/>
          <p:nvPr/>
        </p:nvSpPr>
        <p:spPr>
          <a:xfrm>
            <a:off x="890679" y="3965273"/>
            <a:ext cx="436269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solidFill>
                  <a:srgbClr val="FF0000"/>
                </a:solidFill>
              </a:rPr>
              <a:t>План мероприятий формируется независимо от условий труда</a:t>
            </a:r>
          </a:p>
        </p:txBody>
      </p:sp>
      <p:sp>
        <p:nvSpPr>
          <p:cNvPr id="66" name="Умножение 65"/>
          <p:cNvSpPr/>
          <p:nvPr/>
        </p:nvSpPr>
        <p:spPr>
          <a:xfrm>
            <a:off x="7441040" y="5627894"/>
            <a:ext cx="401382" cy="391395"/>
          </a:xfrm>
          <a:prstGeom prst="mathMultiply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17803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30650"/>
            <a:ext cx="12149742" cy="5120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rgbClr val="3B8579"/>
                </a:solidFill>
              </a:rPr>
              <a:t>Цикл управления количеством травм </a:t>
            </a:r>
            <a:r>
              <a:rPr lang="en-US" sz="2400" dirty="0">
                <a:solidFill>
                  <a:srgbClr val="3B8579"/>
                </a:solidFill>
              </a:rPr>
              <a:t>(N</a:t>
            </a:r>
            <a:r>
              <a:rPr lang="ru-RU" sz="2400" dirty="0">
                <a:solidFill>
                  <a:srgbClr val="3B8579"/>
                </a:solidFill>
              </a:rPr>
              <a:t>травм). Организация контрольно-надзорной деятельности</a:t>
            </a:r>
            <a:br>
              <a:rPr lang="ru-RU" sz="2400" dirty="0">
                <a:solidFill>
                  <a:srgbClr val="3B8579"/>
                </a:solidFill>
              </a:rPr>
            </a:br>
            <a:r>
              <a:rPr lang="ru-RU" sz="2400" dirty="0">
                <a:solidFill>
                  <a:srgbClr val="3B8579"/>
                </a:solidFill>
              </a:rPr>
              <a:t>НЕОБХОДИМО</a:t>
            </a:r>
          </a:p>
        </p:txBody>
      </p:sp>
      <p:grpSp>
        <p:nvGrpSpPr>
          <p:cNvPr id="6" name="Группа 5">
            <a:extLst>
              <a:ext uri="{FF2B5EF4-FFF2-40B4-BE49-F238E27FC236}">
                <a16:creationId xmlns="" xmlns:a16="http://schemas.microsoft.com/office/drawing/2014/main" id="{8B311E2E-5485-4B77-9511-A98B2F6F2D46}"/>
              </a:ext>
            </a:extLst>
          </p:cNvPr>
          <p:cNvGrpSpPr/>
          <p:nvPr/>
        </p:nvGrpSpPr>
        <p:grpSpPr>
          <a:xfrm>
            <a:off x="316301" y="2169406"/>
            <a:ext cx="2832478" cy="1941237"/>
            <a:chOff x="2576371" y="578775"/>
            <a:chExt cx="1346098" cy="1188000"/>
          </a:xfrm>
        </p:grpSpPr>
        <p:sp>
          <p:nvSpPr>
            <p:cNvPr id="8" name="Прямоугольник: скругленные углы 76">
              <a:extLst>
                <a:ext uri="{FF2B5EF4-FFF2-40B4-BE49-F238E27FC236}">
                  <a16:creationId xmlns="" xmlns:a16="http://schemas.microsoft.com/office/drawing/2014/main" id="{F9C3AA5C-18EE-4560-B447-90744E103E43}"/>
                </a:ext>
              </a:extLst>
            </p:cNvPr>
            <p:cNvSpPr/>
            <p:nvPr/>
          </p:nvSpPr>
          <p:spPr>
            <a:xfrm>
              <a:off x="2576371" y="578775"/>
              <a:ext cx="1346098" cy="1188000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chemeClr val="accent5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9" name="Прямоугольник: скругленные углы 4">
              <a:extLst>
                <a:ext uri="{FF2B5EF4-FFF2-40B4-BE49-F238E27FC236}">
                  <a16:creationId xmlns="" xmlns:a16="http://schemas.microsoft.com/office/drawing/2014/main" id="{9CD3F25D-E6C7-4C41-8970-220B6728BF04}"/>
                </a:ext>
              </a:extLst>
            </p:cNvPr>
            <p:cNvSpPr txBox="1"/>
            <p:nvPr/>
          </p:nvSpPr>
          <p:spPr>
            <a:xfrm>
              <a:off x="2611166" y="613570"/>
              <a:ext cx="1276508" cy="11184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2000" kern="1200" dirty="0">
                  <a:solidFill>
                    <a:schemeClr val="accent5"/>
                  </a:solidFill>
                  <a:latin typeface="Calibri"/>
                  <a:ea typeface="+mn-ea"/>
                  <a:cs typeface="+mn-cs"/>
                </a:rPr>
                <a:t>ОПР </a:t>
              </a:r>
              <a:r>
                <a:rPr lang="ru-RU" sz="2000" dirty="0">
                  <a:solidFill>
                    <a:schemeClr val="accent5"/>
                  </a:solidFill>
                  <a:latin typeface="Calibri"/>
                </a:rPr>
                <a:t>(146 опасностей)</a:t>
              </a:r>
            </a:p>
            <a:p>
              <a:pPr marL="0" lvl="1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ru-RU" sz="2000" kern="1200" dirty="0">
                <a:solidFill>
                  <a:schemeClr val="accent5"/>
                </a:solidFill>
                <a:latin typeface="Calibri"/>
                <a:ea typeface="+mn-ea"/>
                <a:cs typeface="+mn-cs"/>
              </a:endParaRPr>
            </a:p>
            <a:p>
              <a:pPr marL="0" lvl="1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dirty="0">
                  <a:solidFill>
                    <a:schemeClr val="accent5"/>
                  </a:solidFill>
                  <a:latin typeface="Calibri"/>
                </a:rPr>
                <a:t>Условия труда </a:t>
              </a:r>
            </a:p>
            <a:p>
              <a:pPr marL="0" lvl="1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dirty="0">
                  <a:solidFill>
                    <a:schemeClr val="accent5"/>
                  </a:solidFill>
                  <a:latin typeface="Calibri"/>
                </a:rPr>
                <a:t>в</a:t>
              </a:r>
              <a:r>
                <a:rPr lang="ru-RU" sz="1400" kern="1200" dirty="0">
                  <a:solidFill>
                    <a:schemeClr val="accent5"/>
                  </a:solidFill>
                  <a:latin typeface="Calibri"/>
                </a:rPr>
                <a:t> организации</a:t>
              </a:r>
            </a:p>
          </p:txBody>
        </p:sp>
      </p:grpSp>
      <p:grpSp>
        <p:nvGrpSpPr>
          <p:cNvPr id="10" name="Группа 9">
            <a:extLst>
              <a:ext uri="{FF2B5EF4-FFF2-40B4-BE49-F238E27FC236}">
                <a16:creationId xmlns="" xmlns:a16="http://schemas.microsoft.com/office/drawing/2014/main" id="{5925DA77-23F0-47E5-ABC4-24C765920110}"/>
              </a:ext>
            </a:extLst>
          </p:cNvPr>
          <p:cNvGrpSpPr/>
          <p:nvPr/>
        </p:nvGrpSpPr>
        <p:grpSpPr>
          <a:xfrm>
            <a:off x="1761067" y="2581980"/>
            <a:ext cx="1312908" cy="1398800"/>
            <a:chOff x="168308" y="711050"/>
            <a:chExt cx="1575165" cy="703137"/>
          </a:xfrm>
        </p:grpSpPr>
        <p:sp>
          <p:nvSpPr>
            <p:cNvPr id="11" name="Прямоугольник: скругленные углы 18">
              <a:extLst>
                <a:ext uri="{FF2B5EF4-FFF2-40B4-BE49-F238E27FC236}">
                  <a16:creationId xmlns="" xmlns:a16="http://schemas.microsoft.com/office/drawing/2014/main" id="{F651E5A0-D5A3-4675-9816-E850F75EE0CB}"/>
                </a:ext>
              </a:extLst>
            </p:cNvPr>
            <p:cNvSpPr/>
            <p:nvPr/>
          </p:nvSpPr>
          <p:spPr>
            <a:xfrm>
              <a:off x="168308" y="711050"/>
              <a:ext cx="1575165" cy="703137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4F81BD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12" name="Прямоугольник: скругленные углы 4">
              <a:extLst>
                <a:ext uri="{FF2B5EF4-FFF2-40B4-BE49-F238E27FC236}">
                  <a16:creationId xmlns="" xmlns:a16="http://schemas.microsoft.com/office/drawing/2014/main" id="{1C393194-B2DF-4A1D-8AE7-73B1595B302A}"/>
                </a:ext>
              </a:extLst>
            </p:cNvPr>
            <p:cNvSpPr txBox="1"/>
            <p:nvPr/>
          </p:nvSpPr>
          <p:spPr>
            <a:xfrm>
              <a:off x="188902" y="731644"/>
              <a:ext cx="1533977" cy="6619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kern="1200" dirty="0">
                  <a:solidFill>
                    <a:schemeClr val="accent5"/>
                  </a:solidFill>
                  <a:latin typeface="Calibri"/>
                  <a:ea typeface="+mn-ea"/>
                  <a:cs typeface="+mn-cs"/>
                </a:rPr>
                <a:t>СОУТ</a:t>
              </a:r>
              <a:endParaRPr lang="ru-RU" sz="1100" kern="1200" dirty="0">
                <a:solidFill>
                  <a:schemeClr val="accent5"/>
                </a:solidFill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3" name="Группа 12">
            <a:extLst>
              <a:ext uri="{FF2B5EF4-FFF2-40B4-BE49-F238E27FC236}">
                <a16:creationId xmlns="" xmlns:a16="http://schemas.microsoft.com/office/drawing/2014/main" id="{395458FF-2C11-4AC2-8F32-E839C20CA0EF}"/>
              </a:ext>
            </a:extLst>
          </p:cNvPr>
          <p:cNvGrpSpPr/>
          <p:nvPr/>
        </p:nvGrpSpPr>
        <p:grpSpPr>
          <a:xfrm>
            <a:off x="2144492" y="3124556"/>
            <a:ext cx="845743" cy="756659"/>
            <a:chOff x="168308" y="770224"/>
            <a:chExt cx="1575165" cy="628907"/>
          </a:xfrm>
        </p:grpSpPr>
        <p:sp>
          <p:nvSpPr>
            <p:cNvPr id="14" name="Скругленный прямоугольник 13">
              <a:extLst>
                <a:ext uri="{FF2B5EF4-FFF2-40B4-BE49-F238E27FC236}">
                  <a16:creationId xmlns="" xmlns:a16="http://schemas.microsoft.com/office/drawing/2014/main" id="{ADC8882F-819D-406F-A3B0-678ACCC1FBCE}"/>
                </a:ext>
              </a:extLst>
            </p:cNvPr>
            <p:cNvSpPr/>
            <p:nvPr/>
          </p:nvSpPr>
          <p:spPr>
            <a:xfrm>
              <a:off x="168308" y="770224"/>
              <a:ext cx="1575165" cy="628907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7030A0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15" name="Скругленный прямоугольник 4">
              <a:extLst>
                <a:ext uri="{FF2B5EF4-FFF2-40B4-BE49-F238E27FC236}">
                  <a16:creationId xmlns="" xmlns:a16="http://schemas.microsoft.com/office/drawing/2014/main" id="{48441F78-F45A-4760-90FC-E87E012D6C79}"/>
                </a:ext>
              </a:extLst>
            </p:cNvPr>
            <p:cNvSpPr/>
            <p:nvPr/>
          </p:nvSpPr>
          <p:spPr>
            <a:xfrm>
              <a:off x="186728" y="788644"/>
              <a:ext cx="1538325" cy="592067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200" dirty="0">
                  <a:solidFill>
                    <a:srgbClr val="835EA2"/>
                  </a:solidFill>
                  <a:latin typeface="Calibri"/>
                </a:rPr>
                <a:t>ПК</a:t>
              </a:r>
              <a:endParaRPr lang="ru-RU" sz="1100" kern="1200" dirty="0">
                <a:solidFill>
                  <a:srgbClr val="835EA2"/>
                </a:solidFill>
                <a:latin typeface="Calibri"/>
              </a:endParaRPr>
            </a:p>
          </p:txBody>
        </p:sp>
      </p:grp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3595161"/>
              </p:ext>
            </p:extLst>
          </p:nvPr>
        </p:nvGraphicFramePr>
        <p:xfrm>
          <a:off x="4055534" y="4258737"/>
          <a:ext cx="3403600" cy="25450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03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56535">
                <a:tc>
                  <a:txBody>
                    <a:bodyPr/>
                    <a:lstStyle/>
                    <a:p>
                      <a:r>
                        <a:rPr lang="ru-RU" sz="1400" dirty="0"/>
                        <a:t>План мероприятий (ст.212 ТК РФ)</a:t>
                      </a:r>
                    </a:p>
                  </a:txBody>
                  <a:tcPr>
                    <a:solidFill>
                      <a:srgbClr val="3B857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11641">
                <a:tc>
                  <a:txBody>
                    <a:bodyPr/>
                    <a:lstStyle/>
                    <a:p>
                      <a:r>
                        <a:rPr lang="ru-RU" sz="1050" dirty="0"/>
                        <a:t>Медицинское</a:t>
                      </a:r>
                      <a:r>
                        <a:rPr lang="ru-RU" sz="1050" baseline="0" dirty="0"/>
                        <a:t> обеспечение работников (</a:t>
                      </a:r>
                      <a:r>
                        <a:rPr lang="ru-RU" sz="1050" baseline="0" dirty="0" err="1"/>
                        <a:t>мед.осмотры</a:t>
                      </a:r>
                      <a:r>
                        <a:rPr lang="ru-RU" sz="1050" baseline="0" dirty="0"/>
                        <a:t>)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11641">
                <a:tc>
                  <a:txBody>
                    <a:bodyPr/>
                    <a:lstStyle/>
                    <a:p>
                      <a:r>
                        <a:rPr lang="ru-RU" sz="1050" dirty="0"/>
                        <a:t>Обучение, инструктирование</a:t>
                      </a:r>
                      <a:r>
                        <a:rPr lang="ru-RU" sz="1050" baseline="0" dirty="0"/>
                        <a:t> работников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11641">
                <a:tc>
                  <a:txBody>
                    <a:bodyPr/>
                    <a:lstStyle/>
                    <a:p>
                      <a:r>
                        <a:rPr lang="ru-RU" sz="1050" dirty="0"/>
                        <a:t>Обеспечение</a:t>
                      </a:r>
                      <a:r>
                        <a:rPr lang="ru-RU" sz="1050" baseline="0" dirty="0"/>
                        <a:t> работников СИЗ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116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/>
                        <a:t>Обеспечение</a:t>
                      </a:r>
                      <a:r>
                        <a:rPr lang="ru-RU" sz="1050" baseline="0" dirty="0"/>
                        <a:t> работников СКЗ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15684">
                <a:tc>
                  <a:txBody>
                    <a:bodyPr/>
                    <a:lstStyle/>
                    <a:p>
                      <a:r>
                        <a:rPr lang="ru-RU" sz="1050" dirty="0"/>
                        <a:t>Обеспечение безопасной производственной среды (здание и сооружение, оборудование, </a:t>
                      </a:r>
                      <a:r>
                        <a:rPr lang="ru-RU" sz="1050" dirty="0" err="1"/>
                        <a:t>тех.процессы</a:t>
                      </a:r>
                      <a:r>
                        <a:rPr lang="ru-RU" sz="1050" dirty="0"/>
                        <a:t>, материалы и сырье,</a:t>
                      </a:r>
                      <a:r>
                        <a:rPr lang="ru-RU" sz="1050" baseline="0" dirty="0"/>
                        <a:t> инструменты и приспособления, объекты территории)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11641">
                <a:tc>
                  <a:txBody>
                    <a:bodyPr/>
                    <a:lstStyle/>
                    <a:p>
                      <a:r>
                        <a:rPr lang="ru-RU" sz="1050" dirty="0"/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11641">
                <a:tc>
                  <a:txBody>
                    <a:bodyPr/>
                    <a:lstStyle/>
                    <a:p>
                      <a:r>
                        <a:rPr lang="ru-RU" sz="1050" dirty="0"/>
                        <a:t>Реагирование на АС, НС и ПЗ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8" name="Стрелка углом 17"/>
          <p:cNvSpPr/>
          <p:nvPr/>
        </p:nvSpPr>
        <p:spPr>
          <a:xfrm flipV="1">
            <a:off x="592667" y="4303841"/>
            <a:ext cx="733625" cy="1162851"/>
          </a:xfrm>
          <a:prstGeom prst="bentArrow">
            <a:avLst>
              <a:gd name="adj1" fmla="val 25000"/>
              <a:gd name="adj2" fmla="val 21724"/>
              <a:gd name="adj3" fmla="val 25000"/>
              <a:gd name="adj4" fmla="val 43750"/>
            </a:avLst>
          </a:prstGeom>
          <a:solidFill>
            <a:srgbClr val="3B85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Стрелка вниз 19"/>
          <p:cNvSpPr/>
          <p:nvPr/>
        </p:nvSpPr>
        <p:spPr>
          <a:xfrm rot="16200000">
            <a:off x="3496291" y="4933958"/>
            <a:ext cx="488290" cy="561081"/>
          </a:xfrm>
          <a:prstGeom prst="downArrow">
            <a:avLst>
              <a:gd name="adj1" fmla="val 50000"/>
              <a:gd name="adj2" fmla="val 54365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низ 20"/>
          <p:cNvSpPr/>
          <p:nvPr/>
        </p:nvSpPr>
        <p:spPr>
          <a:xfrm rot="16200000">
            <a:off x="7819448" y="4613430"/>
            <a:ext cx="784448" cy="1523999"/>
          </a:xfrm>
          <a:prstGeom prst="downArrow">
            <a:avLst>
              <a:gd name="adj1" fmla="val 50000"/>
              <a:gd name="adj2" fmla="val 54365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2" name="Группа 21">
            <a:extLst>
              <a:ext uri="{FF2B5EF4-FFF2-40B4-BE49-F238E27FC236}">
                <a16:creationId xmlns="" xmlns:a16="http://schemas.microsoft.com/office/drawing/2014/main" id="{5925DA77-23F0-47E5-ABC4-24C765920110}"/>
              </a:ext>
            </a:extLst>
          </p:cNvPr>
          <p:cNvGrpSpPr/>
          <p:nvPr/>
        </p:nvGrpSpPr>
        <p:grpSpPr>
          <a:xfrm>
            <a:off x="5703535" y="1864213"/>
            <a:ext cx="1312908" cy="1047920"/>
            <a:chOff x="168308" y="711050"/>
            <a:chExt cx="1575165" cy="703137"/>
          </a:xfrm>
        </p:grpSpPr>
        <p:sp>
          <p:nvSpPr>
            <p:cNvPr id="23" name="Прямоугольник: скругленные углы 18">
              <a:extLst>
                <a:ext uri="{FF2B5EF4-FFF2-40B4-BE49-F238E27FC236}">
                  <a16:creationId xmlns="" xmlns:a16="http://schemas.microsoft.com/office/drawing/2014/main" id="{F651E5A0-D5A3-4675-9816-E850F75EE0CB}"/>
                </a:ext>
              </a:extLst>
            </p:cNvPr>
            <p:cNvSpPr/>
            <p:nvPr/>
          </p:nvSpPr>
          <p:spPr>
            <a:xfrm>
              <a:off x="168308" y="711050"/>
              <a:ext cx="1575165" cy="703137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3B8579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4" name="Прямоугольник: скругленные углы 4">
              <a:extLst>
                <a:ext uri="{FF2B5EF4-FFF2-40B4-BE49-F238E27FC236}">
                  <a16:creationId xmlns="" xmlns:a16="http://schemas.microsoft.com/office/drawing/2014/main" id="{1C393194-B2DF-4A1D-8AE7-73B1595B302A}"/>
                </a:ext>
              </a:extLst>
            </p:cNvPr>
            <p:cNvSpPr txBox="1"/>
            <p:nvPr/>
          </p:nvSpPr>
          <p:spPr>
            <a:xfrm>
              <a:off x="188902" y="731644"/>
              <a:ext cx="1533977" cy="6619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kern="1200" dirty="0">
                  <a:solidFill>
                    <a:srgbClr val="3B8579"/>
                  </a:solidFill>
                  <a:latin typeface="Calibri"/>
                  <a:ea typeface="+mn-ea"/>
                  <a:cs typeface="+mn-cs"/>
                </a:rPr>
                <a:t>НАДЗОР</a:t>
              </a: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200" dirty="0">
                  <a:solidFill>
                    <a:srgbClr val="3B8579"/>
                  </a:solidFill>
                </a:rPr>
                <a:t>За </a:t>
              </a:r>
              <a:r>
                <a:rPr lang="ru-RU" sz="1200" dirty="0" err="1">
                  <a:solidFill>
                    <a:srgbClr val="3B8579"/>
                  </a:solidFill>
                </a:rPr>
                <a:t>функциониро-ванием</a:t>
              </a:r>
              <a:r>
                <a:rPr lang="ru-RU" sz="1200" dirty="0">
                  <a:solidFill>
                    <a:srgbClr val="3B8579"/>
                  </a:solidFill>
                </a:rPr>
                <a:t> Системы управления ОТ организации</a:t>
              </a:r>
              <a:endParaRPr lang="ru-RU" sz="1200" dirty="0">
                <a:solidFill>
                  <a:srgbClr val="3B8579"/>
                </a:solidFill>
                <a:latin typeface="Calibri"/>
              </a:endParaRPr>
            </a:p>
          </p:txBody>
        </p:sp>
      </p:grpSp>
      <p:grpSp>
        <p:nvGrpSpPr>
          <p:cNvPr id="26" name="Группа 25">
            <a:extLst>
              <a:ext uri="{FF2B5EF4-FFF2-40B4-BE49-F238E27FC236}">
                <a16:creationId xmlns="" xmlns:a16="http://schemas.microsoft.com/office/drawing/2014/main" id="{5925DA77-23F0-47E5-ABC4-24C765920110}"/>
              </a:ext>
            </a:extLst>
          </p:cNvPr>
          <p:cNvGrpSpPr/>
          <p:nvPr/>
        </p:nvGrpSpPr>
        <p:grpSpPr>
          <a:xfrm>
            <a:off x="3253316" y="2200439"/>
            <a:ext cx="1312908" cy="1047920"/>
            <a:chOff x="168308" y="711050"/>
            <a:chExt cx="1575165" cy="703137"/>
          </a:xfrm>
        </p:grpSpPr>
        <p:sp>
          <p:nvSpPr>
            <p:cNvPr id="27" name="Прямоугольник: скругленные углы 18">
              <a:extLst>
                <a:ext uri="{FF2B5EF4-FFF2-40B4-BE49-F238E27FC236}">
                  <a16:creationId xmlns="" xmlns:a16="http://schemas.microsoft.com/office/drawing/2014/main" id="{F651E5A0-D5A3-4675-9816-E850F75EE0CB}"/>
                </a:ext>
              </a:extLst>
            </p:cNvPr>
            <p:cNvSpPr/>
            <p:nvPr/>
          </p:nvSpPr>
          <p:spPr>
            <a:xfrm>
              <a:off x="168308" y="711050"/>
              <a:ext cx="1575165" cy="703137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chemeClr val="accent5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8" name="Прямоугольник: скругленные углы 4">
              <a:extLst>
                <a:ext uri="{FF2B5EF4-FFF2-40B4-BE49-F238E27FC236}">
                  <a16:creationId xmlns="" xmlns:a16="http://schemas.microsoft.com/office/drawing/2014/main" id="{1C393194-B2DF-4A1D-8AE7-73B1595B302A}"/>
                </a:ext>
              </a:extLst>
            </p:cNvPr>
            <p:cNvSpPr txBox="1"/>
            <p:nvPr/>
          </p:nvSpPr>
          <p:spPr>
            <a:xfrm>
              <a:off x="188902" y="731644"/>
              <a:ext cx="1533977" cy="6619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kern="1200" dirty="0">
                  <a:solidFill>
                    <a:schemeClr val="accent5"/>
                  </a:solidFill>
                  <a:latin typeface="Calibri"/>
                  <a:ea typeface="+mn-ea"/>
                  <a:cs typeface="+mn-cs"/>
                </a:rPr>
                <a:t>Виновные ЛИЦА</a:t>
              </a: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dirty="0">
                  <a:solidFill>
                    <a:schemeClr val="accent5"/>
                  </a:solidFill>
                  <a:latin typeface="Calibri"/>
                </a:rPr>
                <a:t>организаций</a:t>
              </a:r>
              <a:endParaRPr lang="ru-RU" sz="1100" kern="1200" dirty="0">
                <a:solidFill>
                  <a:schemeClr val="accent5"/>
                </a:solidFill>
                <a:latin typeface="Calibri"/>
              </a:endParaRPr>
            </a:p>
          </p:txBody>
        </p:sp>
      </p:grpSp>
      <p:grpSp>
        <p:nvGrpSpPr>
          <p:cNvPr id="29" name="Группа 28">
            <a:extLst>
              <a:ext uri="{FF2B5EF4-FFF2-40B4-BE49-F238E27FC236}">
                <a16:creationId xmlns="" xmlns:a16="http://schemas.microsoft.com/office/drawing/2014/main" id="{5925DA77-23F0-47E5-ABC4-24C765920110}"/>
              </a:ext>
            </a:extLst>
          </p:cNvPr>
          <p:cNvGrpSpPr/>
          <p:nvPr/>
        </p:nvGrpSpPr>
        <p:grpSpPr>
          <a:xfrm>
            <a:off x="10625224" y="3150144"/>
            <a:ext cx="1312908" cy="1047920"/>
            <a:chOff x="168308" y="711050"/>
            <a:chExt cx="1575165" cy="703137"/>
          </a:xfrm>
        </p:grpSpPr>
        <p:sp>
          <p:nvSpPr>
            <p:cNvPr id="30" name="Прямоугольник: скругленные углы 18">
              <a:extLst>
                <a:ext uri="{FF2B5EF4-FFF2-40B4-BE49-F238E27FC236}">
                  <a16:creationId xmlns="" xmlns:a16="http://schemas.microsoft.com/office/drawing/2014/main" id="{F651E5A0-D5A3-4675-9816-E850F75EE0CB}"/>
                </a:ext>
              </a:extLst>
            </p:cNvPr>
            <p:cNvSpPr/>
            <p:nvPr/>
          </p:nvSpPr>
          <p:spPr>
            <a:xfrm>
              <a:off x="168308" y="711050"/>
              <a:ext cx="1575165" cy="703137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3B8579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31" name="Прямоугольник: скругленные углы 4">
              <a:extLst>
                <a:ext uri="{FF2B5EF4-FFF2-40B4-BE49-F238E27FC236}">
                  <a16:creationId xmlns="" xmlns:a16="http://schemas.microsoft.com/office/drawing/2014/main" id="{1C393194-B2DF-4A1D-8AE7-73B1595B302A}"/>
                </a:ext>
              </a:extLst>
            </p:cNvPr>
            <p:cNvSpPr txBox="1"/>
            <p:nvPr/>
          </p:nvSpPr>
          <p:spPr>
            <a:xfrm>
              <a:off x="188902" y="731644"/>
              <a:ext cx="1533977" cy="6619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kern="1200" dirty="0">
                  <a:solidFill>
                    <a:srgbClr val="3B8579"/>
                  </a:solidFill>
                  <a:latin typeface="Calibri"/>
                  <a:ea typeface="+mn-ea"/>
                  <a:cs typeface="+mn-cs"/>
                </a:rPr>
                <a:t>ФГИС УТ</a:t>
              </a: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ru-RU" sz="300" dirty="0">
                <a:solidFill>
                  <a:srgbClr val="3B8579"/>
                </a:solidFill>
                <a:latin typeface="Calibri"/>
              </a:endParaRP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200" kern="1200" dirty="0">
                  <a:solidFill>
                    <a:srgbClr val="3B8579"/>
                  </a:solidFill>
                  <a:latin typeface="Calibri"/>
                  <a:ea typeface="+mn-ea"/>
                  <a:cs typeface="+mn-cs"/>
                </a:rPr>
                <a:t>Данные об условиях труда</a:t>
              </a: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ru-RU" sz="300" kern="1200" dirty="0">
                <a:solidFill>
                  <a:srgbClr val="3B8579"/>
                </a:solidFill>
                <a:latin typeface="Calibri"/>
                <a:ea typeface="+mn-ea"/>
                <a:cs typeface="+mn-cs"/>
              </a:endParaRP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ru-RU" sz="300" dirty="0">
                <a:solidFill>
                  <a:srgbClr val="3B8579"/>
                </a:solidFill>
                <a:latin typeface="Calibri"/>
              </a:endParaRP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ru-RU" sz="300" kern="1200" dirty="0">
                <a:solidFill>
                  <a:srgbClr val="3B8579"/>
                </a:solidFill>
                <a:latin typeface="Calibri"/>
                <a:ea typeface="+mn-ea"/>
                <a:cs typeface="+mn-cs"/>
              </a:endParaRP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050" b="1" kern="1200" dirty="0">
                  <a:solidFill>
                    <a:srgbClr val="3B8579"/>
                  </a:solidFill>
                  <a:latin typeface="Calibri"/>
                  <a:ea typeface="+mn-ea"/>
                  <a:cs typeface="+mn-cs"/>
                </a:rPr>
                <a:t>Верификация</a:t>
              </a:r>
            </a:p>
          </p:txBody>
        </p:sp>
      </p:grpSp>
      <p:grpSp>
        <p:nvGrpSpPr>
          <p:cNvPr id="34" name="Группа 33">
            <a:extLst>
              <a:ext uri="{FF2B5EF4-FFF2-40B4-BE49-F238E27FC236}">
                <a16:creationId xmlns="" xmlns:a16="http://schemas.microsoft.com/office/drawing/2014/main" id="{5925DA77-23F0-47E5-ABC4-24C765920110}"/>
              </a:ext>
            </a:extLst>
          </p:cNvPr>
          <p:cNvGrpSpPr/>
          <p:nvPr/>
        </p:nvGrpSpPr>
        <p:grpSpPr>
          <a:xfrm>
            <a:off x="9079982" y="4907474"/>
            <a:ext cx="1312908" cy="1047920"/>
            <a:chOff x="168308" y="711050"/>
            <a:chExt cx="1575165" cy="703137"/>
          </a:xfrm>
        </p:grpSpPr>
        <p:sp>
          <p:nvSpPr>
            <p:cNvPr id="35" name="Прямоугольник: скругленные углы 18">
              <a:extLst>
                <a:ext uri="{FF2B5EF4-FFF2-40B4-BE49-F238E27FC236}">
                  <a16:creationId xmlns="" xmlns:a16="http://schemas.microsoft.com/office/drawing/2014/main" id="{F651E5A0-D5A3-4675-9816-E850F75EE0CB}"/>
                </a:ext>
              </a:extLst>
            </p:cNvPr>
            <p:cNvSpPr/>
            <p:nvPr/>
          </p:nvSpPr>
          <p:spPr>
            <a:xfrm>
              <a:off x="168308" y="711050"/>
              <a:ext cx="1575165" cy="703137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3B8579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36" name="Прямоугольник: скругленные углы 4">
              <a:extLst>
                <a:ext uri="{FF2B5EF4-FFF2-40B4-BE49-F238E27FC236}">
                  <a16:creationId xmlns="" xmlns:a16="http://schemas.microsoft.com/office/drawing/2014/main" id="{1C393194-B2DF-4A1D-8AE7-73B1595B302A}"/>
                </a:ext>
              </a:extLst>
            </p:cNvPr>
            <p:cNvSpPr txBox="1"/>
            <p:nvPr/>
          </p:nvSpPr>
          <p:spPr>
            <a:xfrm>
              <a:off x="188902" y="731644"/>
              <a:ext cx="1533977" cy="6619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kern="1200" dirty="0">
                  <a:solidFill>
                    <a:srgbClr val="3B8579"/>
                  </a:solidFill>
                  <a:latin typeface="Calibri"/>
                  <a:ea typeface="+mn-ea"/>
                  <a:cs typeface="+mn-cs"/>
                </a:rPr>
                <a:t>ЕИСОТ</a:t>
              </a: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ru-RU" sz="1400" kern="1200" dirty="0">
                <a:solidFill>
                  <a:srgbClr val="3B8579"/>
                </a:solidFill>
                <a:latin typeface="Calibri"/>
                <a:ea typeface="+mn-ea"/>
                <a:cs typeface="+mn-cs"/>
              </a:endParaRP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100" dirty="0">
                  <a:solidFill>
                    <a:srgbClr val="3B8579"/>
                  </a:solidFill>
                  <a:latin typeface="Calibri"/>
                </a:rPr>
                <a:t>Информационный портал</a:t>
              </a:r>
              <a:endParaRPr lang="ru-RU" sz="1000" kern="1200" dirty="0">
                <a:solidFill>
                  <a:srgbClr val="3B8579"/>
                </a:solidFill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8" name="Прямоугольник 37"/>
          <p:cNvSpPr/>
          <p:nvPr/>
        </p:nvSpPr>
        <p:spPr>
          <a:xfrm>
            <a:off x="2507415" y="1135980"/>
            <a:ext cx="2861097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rgbClr val="3B8579"/>
                </a:solidFill>
              </a:rPr>
              <a:t>N</a:t>
            </a:r>
            <a:r>
              <a:rPr lang="ru-RU" sz="1100" dirty="0">
                <a:solidFill>
                  <a:srgbClr val="3B8579"/>
                </a:solidFill>
              </a:rPr>
              <a:t>травм</a:t>
            </a:r>
          </a:p>
          <a:p>
            <a:pPr algn="ctr"/>
            <a:r>
              <a:rPr lang="ru-RU" sz="900" b="1" dirty="0">
                <a:solidFill>
                  <a:srgbClr val="3B8579"/>
                </a:solidFill>
              </a:rPr>
              <a:t>(управление мероприятиями по профилактике травматизма)</a:t>
            </a:r>
            <a:endParaRPr lang="ru-RU" sz="900" b="1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1360850" y="4661993"/>
            <a:ext cx="2419223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3B8579"/>
                </a:solidFill>
              </a:rPr>
              <a:t>Новые подходы </a:t>
            </a:r>
          </a:p>
          <a:p>
            <a:r>
              <a:rPr lang="ru-RU" sz="1100" dirty="0">
                <a:solidFill>
                  <a:srgbClr val="3B8579"/>
                </a:solidFill>
              </a:rPr>
              <a:t>(предусмотрены в 2021г):</a:t>
            </a:r>
          </a:p>
          <a:p>
            <a:pPr marL="228600" indent="-228600">
              <a:buAutoNum type="arabicPeriod"/>
            </a:pPr>
            <a:r>
              <a:rPr lang="ru-RU" sz="1000" dirty="0">
                <a:solidFill>
                  <a:srgbClr val="3B8579"/>
                </a:solidFill>
              </a:rPr>
              <a:t>Новая Система управления ОТ</a:t>
            </a:r>
          </a:p>
          <a:p>
            <a:pPr marL="228600" indent="-228600">
              <a:buAutoNum type="arabicPeriod"/>
            </a:pPr>
            <a:r>
              <a:rPr lang="ru-RU" sz="1000" dirty="0">
                <a:solidFill>
                  <a:srgbClr val="3B8579"/>
                </a:solidFill>
              </a:rPr>
              <a:t>Приказ 302н, (Медосмотры) </a:t>
            </a:r>
          </a:p>
          <a:p>
            <a:pPr marL="228600" indent="-228600">
              <a:buAutoNum type="arabicPeriod"/>
            </a:pPr>
            <a:r>
              <a:rPr lang="ru-RU" sz="1000" dirty="0">
                <a:solidFill>
                  <a:srgbClr val="3B8579"/>
                </a:solidFill>
              </a:rPr>
              <a:t>Приказ 1/29; (Обучение)</a:t>
            </a:r>
          </a:p>
          <a:p>
            <a:pPr marL="228600" indent="-228600">
              <a:buAutoNum type="arabicPeriod"/>
            </a:pPr>
            <a:r>
              <a:rPr lang="ru-RU" sz="1000" dirty="0">
                <a:solidFill>
                  <a:srgbClr val="3B8579"/>
                </a:solidFill>
              </a:rPr>
              <a:t>Приказ 290н – ЕТН (выдача СИЗ)</a:t>
            </a:r>
            <a:endParaRPr lang="ru-RU" sz="500" dirty="0"/>
          </a:p>
        </p:txBody>
      </p:sp>
      <p:grpSp>
        <p:nvGrpSpPr>
          <p:cNvPr id="40" name="Группа 39">
            <a:extLst>
              <a:ext uri="{FF2B5EF4-FFF2-40B4-BE49-F238E27FC236}">
                <a16:creationId xmlns="" xmlns:a16="http://schemas.microsoft.com/office/drawing/2014/main" id="{5925DA77-23F0-47E5-ABC4-24C765920110}"/>
              </a:ext>
            </a:extLst>
          </p:cNvPr>
          <p:cNvGrpSpPr/>
          <p:nvPr/>
        </p:nvGrpSpPr>
        <p:grpSpPr>
          <a:xfrm>
            <a:off x="9061774" y="848743"/>
            <a:ext cx="1312908" cy="2057046"/>
            <a:chOff x="168308" y="711050"/>
            <a:chExt cx="1575165" cy="703137"/>
          </a:xfrm>
        </p:grpSpPr>
        <p:sp>
          <p:nvSpPr>
            <p:cNvPr id="41" name="Прямоугольник: скругленные углы 18">
              <a:extLst>
                <a:ext uri="{FF2B5EF4-FFF2-40B4-BE49-F238E27FC236}">
                  <a16:creationId xmlns="" xmlns:a16="http://schemas.microsoft.com/office/drawing/2014/main" id="{F651E5A0-D5A3-4675-9816-E850F75EE0CB}"/>
                </a:ext>
              </a:extLst>
            </p:cNvPr>
            <p:cNvSpPr/>
            <p:nvPr/>
          </p:nvSpPr>
          <p:spPr>
            <a:xfrm>
              <a:off x="168308" y="711050"/>
              <a:ext cx="1575165" cy="703137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3B8579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42" name="Прямоугольник: скругленные углы 4">
              <a:extLst>
                <a:ext uri="{FF2B5EF4-FFF2-40B4-BE49-F238E27FC236}">
                  <a16:creationId xmlns="" xmlns:a16="http://schemas.microsoft.com/office/drawing/2014/main" id="{1C393194-B2DF-4A1D-8AE7-73B1595B302A}"/>
                </a:ext>
              </a:extLst>
            </p:cNvPr>
            <p:cNvSpPr txBox="1"/>
            <p:nvPr/>
          </p:nvSpPr>
          <p:spPr>
            <a:xfrm>
              <a:off x="188902" y="731644"/>
              <a:ext cx="1533977" cy="6619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kern="1200" dirty="0">
                  <a:solidFill>
                    <a:srgbClr val="3B8579"/>
                  </a:solidFill>
                  <a:latin typeface="Calibri"/>
                  <a:ea typeface="+mn-ea"/>
                  <a:cs typeface="+mn-cs"/>
                </a:rPr>
                <a:t>КОНТРОЛЬ РОСТРУДА</a:t>
              </a: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ru-RU" sz="1100" kern="1200" dirty="0">
                <a:solidFill>
                  <a:srgbClr val="3B8579"/>
                </a:solidFill>
                <a:latin typeface="Calibri"/>
                <a:ea typeface="+mn-ea"/>
                <a:cs typeface="+mn-cs"/>
              </a:endParaRP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100" kern="1200" dirty="0">
                  <a:solidFill>
                    <a:srgbClr val="3B8579"/>
                  </a:solidFill>
                  <a:latin typeface="Calibri"/>
                  <a:ea typeface="+mn-ea"/>
                  <a:cs typeface="+mn-cs"/>
                </a:rPr>
                <a:t>Показателей по выполнению мероприятий, основанных на результатах</a:t>
              </a: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100" kern="1200" dirty="0">
                  <a:solidFill>
                    <a:srgbClr val="3B8579"/>
                  </a:solidFill>
                  <a:latin typeface="Calibri"/>
                  <a:ea typeface="+mn-ea"/>
                  <a:cs typeface="+mn-cs"/>
                </a:rPr>
                <a:t>ОПР, СОУТ</a:t>
              </a:r>
            </a:p>
          </p:txBody>
        </p:sp>
      </p:grpSp>
      <p:sp>
        <p:nvSpPr>
          <p:cNvPr id="43" name="Стрелка углом 42"/>
          <p:cNvSpPr/>
          <p:nvPr/>
        </p:nvSpPr>
        <p:spPr>
          <a:xfrm rot="16200000" flipV="1">
            <a:off x="10326274" y="4448719"/>
            <a:ext cx="967090" cy="677334"/>
          </a:xfrm>
          <a:prstGeom prst="bentArrow">
            <a:avLst>
              <a:gd name="adj1" fmla="val 25000"/>
              <a:gd name="adj2" fmla="val 21724"/>
              <a:gd name="adj3" fmla="val 25000"/>
              <a:gd name="adj4" fmla="val 43750"/>
            </a:avLst>
          </a:prstGeom>
          <a:solidFill>
            <a:srgbClr val="3B85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4" name="Стрелка углом 43"/>
          <p:cNvSpPr/>
          <p:nvPr/>
        </p:nvSpPr>
        <p:spPr>
          <a:xfrm rot="10800000" flipV="1">
            <a:off x="10557932" y="982324"/>
            <a:ext cx="862462" cy="1975227"/>
          </a:xfrm>
          <a:prstGeom prst="bentArrow">
            <a:avLst>
              <a:gd name="adj1" fmla="val 25000"/>
              <a:gd name="adj2" fmla="val 21724"/>
              <a:gd name="adj3" fmla="val 25000"/>
              <a:gd name="adj4" fmla="val 43750"/>
            </a:avLst>
          </a:prstGeom>
          <a:solidFill>
            <a:srgbClr val="3B85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5" name="Стрелка углом 44"/>
          <p:cNvSpPr/>
          <p:nvPr/>
        </p:nvSpPr>
        <p:spPr>
          <a:xfrm rot="5400000" flipV="1">
            <a:off x="4257079" y="-2766941"/>
            <a:ext cx="849973" cy="8398930"/>
          </a:xfrm>
          <a:prstGeom prst="bentArrow">
            <a:avLst>
              <a:gd name="adj1" fmla="val 25000"/>
              <a:gd name="adj2" fmla="val 21724"/>
              <a:gd name="adj3" fmla="val 25000"/>
              <a:gd name="adj4" fmla="val 48041"/>
            </a:avLst>
          </a:prstGeom>
          <a:solidFill>
            <a:srgbClr val="3B85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7" name="Стрелка вниз 46"/>
          <p:cNvSpPr/>
          <p:nvPr/>
        </p:nvSpPr>
        <p:spPr>
          <a:xfrm rot="5400000">
            <a:off x="4966234" y="1982292"/>
            <a:ext cx="332828" cy="866545"/>
          </a:xfrm>
          <a:prstGeom prst="downArrow">
            <a:avLst>
              <a:gd name="adj1" fmla="val 50000"/>
              <a:gd name="adj2" fmla="val 54365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1" name="Группа 50">
            <a:extLst>
              <a:ext uri="{FF2B5EF4-FFF2-40B4-BE49-F238E27FC236}">
                <a16:creationId xmlns="" xmlns:a16="http://schemas.microsoft.com/office/drawing/2014/main" id="{5925DA77-23F0-47E5-ABC4-24C765920110}"/>
              </a:ext>
            </a:extLst>
          </p:cNvPr>
          <p:cNvGrpSpPr/>
          <p:nvPr/>
        </p:nvGrpSpPr>
        <p:grpSpPr>
          <a:xfrm>
            <a:off x="10625224" y="5544809"/>
            <a:ext cx="1312908" cy="1047920"/>
            <a:chOff x="168308" y="711050"/>
            <a:chExt cx="1575165" cy="703137"/>
          </a:xfrm>
        </p:grpSpPr>
        <p:sp>
          <p:nvSpPr>
            <p:cNvPr id="52" name="Прямоугольник: скругленные углы 18">
              <a:extLst>
                <a:ext uri="{FF2B5EF4-FFF2-40B4-BE49-F238E27FC236}">
                  <a16:creationId xmlns="" xmlns:a16="http://schemas.microsoft.com/office/drawing/2014/main" id="{F651E5A0-D5A3-4675-9816-E850F75EE0CB}"/>
                </a:ext>
              </a:extLst>
            </p:cNvPr>
            <p:cNvSpPr/>
            <p:nvPr/>
          </p:nvSpPr>
          <p:spPr>
            <a:xfrm>
              <a:off x="168308" y="711050"/>
              <a:ext cx="1575165" cy="703137"/>
            </a:xfrm>
            <a:prstGeom prst="roundRect">
              <a:avLst>
                <a:gd name="adj" fmla="val 10000"/>
              </a:avLst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FFC000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53" name="Прямоугольник: скругленные углы 4">
              <a:extLst>
                <a:ext uri="{FF2B5EF4-FFF2-40B4-BE49-F238E27FC236}">
                  <a16:creationId xmlns="" xmlns:a16="http://schemas.microsoft.com/office/drawing/2014/main" id="{1C393194-B2DF-4A1D-8AE7-73B1595B302A}"/>
                </a:ext>
              </a:extLst>
            </p:cNvPr>
            <p:cNvSpPr txBox="1"/>
            <p:nvPr/>
          </p:nvSpPr>
          <p:spPr>
            <a:xfrm>
              <a:off x="188902" y="731644"/>
              <a:ext cx="1533977" cy="6619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t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kern="1200" dirty="0">
                  <a:solidFill>
                    <a:srgbClr val="3B8579"/>
                  </a:solidFill>
                  <a:latin typeface="Calibri"/>
                  <a:ea typeface="+mn-ea"/>
                  <a:cs typeface="+mn-cs"/>
                </a:rPr>
                <a:t>Экспертные организации</a:t>
              </a:r>
            </a:p>
            <a:p>
              <a:pPr marL="0" lvl="1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400" dirty="0">
                  <a:solidFill>
                    <a:srgbClr val="3B8579"/>
                  </a:solidFill>
                  <a:latin typeface="Calibri"/>
                </a:rPr>
                <a:t>ОПР и СОУТ</a:t>
              </a:r>
            </a:p>
          </p:txBody>
        </p:sp>
      </p:grpSp>
      <p:sp>
        <p:nvSpPr>
          <p:cNvPr id="54" name="Стрелка вниз 53"/>
          <p:cNvSpPr/>
          <p:nvPr/>
        </p:nvSpPr>
        <p:spPr>
          <a:xfrm rot="10800000">
            <a:off x="11464097" y="4303839"/>
            <a:ext cx="317716" cy="1135195"/>
          </a:xfrm>
          <a:prstGeom prst="downArrow">
            <a:avLst>
              <a:gd name="adj1" fmla="val 50000"/>
              <a:gd name="adj2" fmla="val 54365"/>
            </a:avLst>
          </a:prstGeom>
          <a:solidFill>
            <a:srgbClr val="3B85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7480808" y="5220816"/>
            <a:ext cx="1510029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4889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800" dirty="0">
                <a:solidFill>
                  <a:schemeClr val="bg1"/>
                </a:solidFill>
              </a:rPr>
              <a:t>Мероприятия направляются работодателем</a:t>
            </a:r>
          </a:p>
        </p:txBody>
      </p:sp>
      <p:sp>
        <p:nvSpPr>
          <p:cNvPr id="37" name="Прямоугольник 36"/>
          <p:cNvSpPr/>
          <p:nvPr/>
        </p:nvSpPr>
        <p:spPr>
          <a:xfrm rot="16200000">
            <a:off x="11252882" y="4607429"/>
            <a:ext cx="760143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ctr" defTabSz="4889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1000" dirty="0">
                <a:solidFill>
                  <a:schemeClr val="bg1"/>
                </a:solidFill>
              </a:rPr>
              <a:t>ОПР, СОУТ</a:t>
            </a:r>
          </a:p>
        </p:txBody>
      </p:sp>
      <p:sp>
        <p:nvSpPr>
          <p:cNvPr id="57" name="Прямоугольник 56"/>
          <p:cNvSpPr/>
          <p:nvPr/>
        </p:nvSpPr>
        <p:spPr>
          <a:xfrm rot="16200000">
            <a:off x="10599845" y="4632931"/>
            <a:ext cx="788999" cy="2031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defTabSz="4889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800" dirty="0">
                <a:solidFill>
                  <a:schemeClr val="bg1"/>
                </a:solidFill>
              </a:rPr>
              <a:t>Мероприятия</a:t>
            </a:r>
          </a:p>
        </p:txBody>
      </p:sp>
      <p:sp>
        <p:nvSpPr>
          <p:cNvPr id="58" name="Стрелка вниз 57"/>
          <p:cNvSpPr/>
          <p:nvPr/>
        </p:nvSpPr>
        <p:spPr>
          <a:xfrm rot="5400000">
            <a:off x="7872692" y="1392900"/>
            <a:ext cx="332829" cy="2045330"/>
          </a:xfrm>
          <a:prstGeom prst="downArrow">
            <a:avLst>
              <a:gd name="adj1" fmla="val 50000"/>
              <a:gd name="adj2" fmla="val 54365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Прямоугольник 58"/>
          <p:cNvSpPr/>
          <p:nvPr/>
        </p:nvSpPr>
        <p:spPr>
          <a:xfrm>
            <a:off x="7210975" y="2286298"/>
            <a:ext cx="2004770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4889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1200" dirty="0">
                <a:solidFill>
                  <a:schemeClr val="bg1"/>
                </a:solidFill>
              </a:rPr>
              <a:t>Несоответствия 2-го  круга</a:t>
            </a:r>
          </a:p>
        </p:txBody>
      </p:sp>
      <p:sp>
        <p:nvSpPr>
          <p:cNvPr id="60" name="Прямоугольник 59"/>
          <p:cNvSpPr/>
          <p:nvPr/>
        </p:nvSpPr>
        <p:spPr>
          <a:xfrm>
            <a:off x="3644856" y="977505"/>
            <a:ext cx="3817007" cy="2585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defTabSz="4889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1200" dirty="0">
                <a:solidFill>
                  <a:schemeClr val="bg1"/>
                </a:solidFill>
              </a:rPr>
              <a:t>Корректирующие действия – Несоответствия 1-го круга</a:t>
            </a:r>
          </a:p>
        </p:txBody>
      </p:sp>
      <p:sp>
        <p:nvSpPr>
          <p:cNvPr id="61" name="Прямоугольник: скругленные углы 76">
            <a:extLst>
              <a:ext uri="{FF2B5EF4-FFF2-40B4-BE49-F238E27FC236}">
                <a16:creationId xmlns="" xmlns:a16="http://schemas.microsoft.com/office/drawing/2014/main" id="{F9C3AA5C-18EE-4560-B447-90744E103E43}"/>
              </a:ext>
            </a:extLst>
          </p:cNvPr>
          <p:cNvSpPr/>
          <p:nvPr/>
        </p:nvSpPr>
        <p:spPr>
          <a:xfrm>
            <a:off x="232978" y="2092843"/>
            <a:ext cx="4415188" cy="2089376"/>
          </a:xfrm>
          <a:prstGeom prst="roundRect">
            <a:avLst>
              <a:gd name="adj" fmla="val 10000"/>
            </a:avLst>
          </a:prstGeom>
          <a:noFill/>
          <a:ln w="19050" cap="flat" cmpd="sng" algn="ctr">
            <a:solidFill>
              <a:schemeClr val="accent5"/>
            </a:solidFill>
            <a:prstDash val="dash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/>
          </a:p>
        </p:txBody>
      </p:sp>
      <p:sp>
        <p:nvSpPr>
          <p:cNvPr id="62" name="Прямоугольник 61"/>
          <p:cNvSpPr/>
          <p:nvPr/>
        </p:nvSpPr>
        <p:spPr>
          <a:xfrm>
            <a:off x="3232102" y="3673003"/>
            <a:ext cx="13770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i="1" dirty="0">
                <a:solidFill>
                  <a:schemeClr val="accent5"/>
                </a:solidFill>
              </a:rPr>
              <a:t>Работодатель</a:t>
            </a:r>
          </a:p>
        </p:txBody>
      </p:sp>
      <p:sp>
        <p:nvSpPr>
          <p:cNvPr id="63" name="Прямоугольник: скругленные углы 76">
            <a:extLst>
              <a:ext uri="{FF2B5EF4-FFF2-40B4-BE49-F238E27FC236}">
                <a16:creationId xmlns="" xmlns:a16="http://schemas.microsoft.com/office/drawing/2014/main" id="{F9C3AA5C-18EE-4560-B447-90744E103E43}"/>
              </a:ext>
            </a:extLst>
          </p:cNvPr>
          <p:cNvSpPr/>
          <p:nvPr/>
        </p:nvSpPr>
        <p:spPr>
          <a:xfrm>
            <a:off x="5593032" y="770467"/>
            <a:ext cx="4865792" cy="2224859"/>
          </a:xfrm>
          <a:prstGeom prst="roundRect">
            <a:avLst>
              <a:gd name="adj" fmla="val 10000"/>
            </a:avLst>
          </a:prstGeom>
          <a:noFill/>
          <a:ln w="19050" cap="flat" cmpd="sng" algn="ctr">
            <a:solidFill>
              <a:srgbClr val="3B8579"/>
            </a:solidFill>
            <a:prstDash val="dash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/>
          </a:p>
        </p:txBody>
      </p:sp>
      <p:sp>
        <p:nvSpPr>
          <p:cNvPr id="69" name="Прямоугольник: скругленные углы 76">
            <a:extLst>
              <a:ext uri="{FF2B5EF4-FFF2-40B4-BE49-F238E27FC236}">
                <a16:creationId xmlns="" xmlns:a16="http://schemas.microsoft.com/office/drawing/2014/main" id="{F9C3AA5C-18EE-4560-B447-90744E103E43}"/>
              </a:ext>
            </a:extLst>
          </p:cNvPr>
          <p:cNvSpPr/>
          <p:nvPr/>
        </p:nvSpPr>
        <p:spPr>
          <a:xfrm>
            <a:off x="8981372" y="3045022"/>
            <a:ext cx="3075841" cy="3635178"/>
          </a:xfrm>
          <a:prstGeom prst="roundRect">
            <a:avLst>
              <a:gd name="adj" fmla="val 10000"/>
            </a:avLst>
          </a:prstGeom>
          <a:noFill/>
          <a:ln w="19050" cap="flat" cmpd="sng" algn="ctr">
            <a:solidFill>
              <a:srgbClr val="3B8579"/>
            </a:solidFill>
            <a:prstDash val="dash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/>
          </a:p>
        </p:txBody>
      </p:sp>
      <p:sp>
        <p:nvSpPr>
          <p:cNvPr id="70" name="Прямоугольник 69"/>
          <p:cNvSpPr/>
          <p:nvPr/>
        </p:nvSpPr>
        <p:spPr>
          <a:xfrm>
            <a:off x="5905794" y="1597695"/>
            <a:ext cx="85119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i="1" dirty="0" err="1">
                <a:solidFill>
                  <a:srgbClr val="3B8579"/>
                </a:solidFill>
              </a:rPr>
              <a:t>Роструд</a:t>
            </a:r>
            <a:endParaRPr lang="ru-RU" sz="1400" i="1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9150454" y="3310492"/>
            <a:ext cx="9351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i="1" dirty="0">
                <a:solidFill>
                  <a:srgbClr val="3B8579"/>
                </a:solidFill>
              </a:rPr>
              <a:t>Минтруд</a:t>
            </a:r>
            <a:endParaRPr lang="ru-RU" sz="1400" i="1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729302" y="2267831"/>
            <a:ext cx="8653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</a:rPr>
              <a:t>наказание</a:t>
            </a:r>
            <a:endParaRPr lang="ru-RU" sz="1200" dirty="0"/>
          </a:p>
        </p:txBody>
      </p:sp>
      <p:sp>
        <p:nvSpPr>
          <p:cNvPr id="73" name="Прямоугольник 72"/>
          <p:cNvSpPr/>
          <p:nvPr/>
        </p:nvSpPr>
        <p:spPr>
          <a:xfrm>
            <a:off x="4699375" y="4020240"/>
            <a:ext cx="41152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>
                <a:solidFill>
                  <a:srgbClr val="C00000"/>
                </a:solidFill>
              </a:rPr>
              <a:t>Трудоемкость управления низкая и зависит от кол-ва опасностей</a:t>
            </a:r>
            <a:endParaRPr lang="ru-RU" sz="11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4881702" y="2420231"/>
            <a:ext cx="8653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</a:rPr>
              <a:t>наказание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0921818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95384"/>
            <a:ext cx="10515600" cy="3680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chemeClr val="accent5"/>
                </a:solidFill>
              </a:rPr>
              <a:t>Мотивация работодателей проводить ОПР</a:t>
            </a:r>
          </a:p>
        </p:txBody>
      </p:sp>
      <p:grpSp>
        <p:nvGrpSpPr>
          <p:cNvPr id="34" name="Группа 33"/>
          <p:cNvGrpSpPr/>
          <p:nvPr/>
        </p:nvGrpSpPr>
        <p:grpSpPr>
          <a:xfrm>
            <a:off x="546626" y="1025707"/>
            <a:ext cx="1210083" cy="781768"/>
            <a:chOff x="6519457" y="1176080"/>
            <a:chExt cx="1324565" cy="704966"/>
          </a:xfrm>
        </p:grpSpPr>
        <p:sp>
          <p:nvSpPr>
            <p:cNvPr id="35" name="Скругленный прямоугольник 34"/>
            <p:cNvSpPr/>
            <p:nvPr/>
          </p:nvSpPr>
          <p:spPr>
            <a:xfrm>
              <a:off x="6519457" y="1176080"/>
              <a:ext cx="1324565" cy="704966"/>
            </a:xfrm>
            <a:prstGeom prst="roundRect">
              <a:avLst>
                <a:gd name="adj" fmla="val 10000"/>
              </a:avLst>
            </a:prstGeom>
            <a:solidFill>
              <a:srgbClr val="0070C0"/>
            </a:solidFill>
            <a:ln w="25400" cap="flat" cmpd="sng" algn="ctr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</p:sp>
        <p:sp>
          <p:nvSpPr>
            <p:cNvPr id="36" name="Скругленный прямоугольник 4"/>
            <p:cNvSpPr/>
            <p:nvPr/>
          </p:nvSpPr>
          <p:spPr>
            <a:xfrm>
              <a:off x="6519457" y="1176080"/>
              <a:ext cx="1324565" cy="46997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85344" tIns="85344" rIns="85344" bIns="45720" numCol="1" spcCol="1270" anchor="t" anchorCtr="0">
              <a:noAutofit/>
            </a:bodyPr>
            <a:lstStyle/>
            <a:p>
              <a:pPr marL="0" marR="0" lvl="0" indent="0" algn="l" defTabSz="533400" rtl="0" eaLnBrk="1" fontAlgn="auto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200" kern="0" dirty="0">
                  <a:solidFill>
                    <a:srgbClr val="FFFFFF"/>
                  </a:solidFill>
                  <a:latin typeface="Calibri"/>
                  <a:sym typeface="PT Sans"/>
                </a:rPr>
                <a:t>Шаг 1</a:t>
              </a:r>
              <a:endPara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T Sans"/>
              </a:endParaRPr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530324" y="1944309"/>
            <a:ext cx="2745536" cy="3332371"/>
            <a:chOff x="6772514" y="1670460"/>
            <a:chExt cx="1324565" cy="2587906"/>
          </a:xfrm>
        </p:grpSpPr>
        <p:sp>
          <p:nvSpPr>
            <p:cNvPr id="38" name="Скругленный прямоугольник 37"/>
            <p:cNvSpPr/>
            <p:nvPr/>
          </p:nvSpPr>
          <p:spPr>
            <a:xfrm>
              <a:off x="6772514" y="1670460"/>
              <a:ext cx="1324565" cy="2587906"/>
            </a:xfrm>
            <a:prstGeom prst="roundRect">
              <a:avLst>
                <a:gd name="adj" fmla="val 10000"/>
              </a:avLst>
            </a:prstGeom>
            <a:solidFill>
              <a:srgbClr val="FFFFFF">
                <a:alpha val="90000"/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</p:sp>
        <p:sp>
          <p:nvSpPr>
            <p:cNvPr id="39" name="Скругленный прямоугольник 4"/>
            <p:cNvSpPr/>
            <p:nvPr/>
          </p:nvSpPr>
          <p:spPr>
            <a:xfrm>
              <a:off x="6811309" y="1709255"/>
              <a:ext cx="1246975" cy="251031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114300" marR="0" lvl="1" indent="-114300" algn="l" defTabSz="533400" rtl="0" eaLnBrk="1" fontAlgn="auto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ru-RU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  <a:sym typeface="PT Sans"/>
                </a:rPr>
                <a:t>Обязанность проведения ОПР в ТК РФ</a:t>
              </a:r>
            </a:p>
            <a:p>
              <a:pPr marL="114300" marR="0" lvl="1" indent="-114300" algn="l" defTabSz="533400" rtl="0" eaLnBrk="1" fontAlgn="auto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ru-RU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  <a:sym typeface="PT Sans"/>
                </a:rPr>
                <a:t>Введение штрафный санкций в ст.5.27.1 за непроведение ОПР</a:t>
              </a:r>
            </a:p>
          </p:txBody>
        </p:sp>
      </p:grpSp>
      <p:grpSp>
        <p:nvGrpSpPr>
          <p:cNvPr id="60" name="Группа 59"/>
          <p:cNvGrpSpPr/>
          <p:nvPr/>
        </p:nvGrpSpPr>
        <p:grpSpPr>
          <a:xfrm>
            <a:off x="4058721" y="1003728"/>
            <a:ext cx="1180018" cy="781769"/>
            <a:chOff x="5991601" y="657165"/>
            <a:chExt cx="1180018" cy="708703"/>
          </a:xfrm>
        </p:grpSpPr>
        <p:sp>
          <p:nvSpPr>
            <p:cNvPr id="64" name="Скругленный прямоугольник 63"/>
            <p:cNvSpPr/>
            <p:nvPr/>
          </p:nvSpPr>
          <p:spPr>
            <a:xfrm>
              <a:off x="5991601" y="657165"/>
              <a:ext cx="1180018" cy="708703"/>
            </a:xfrm>
            <a:prstGeom prst="roundRect">
              <a:avLst>
                <a:gd name="adj" fmla="val 10000"/>
              </a:avLst>
            </a:prstGeom>
            <a:solidFill>
              <a:srgbClr val="008E8D"/>
            </a:solidFill>
            <a:ln w="25400" cap="flat" cmpd="sng" algn="ctr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65" name="Скругленный прямоугольник 4"/>
            <p:cNvSpPr/>
            <p:nvPr/>
          </p:nvSpPr>
          <p:spPr>
            <a:xfrm>
              <a:off x="6005426" y="670990"/>
              <a:ext cx="1152368" cy="44435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5344" tIns="85344" rIns="85344" bIns="45720" numCol="1" spcCol="1270" anchor="t" anchorCtr="0">
              <a:noAutofit/>
            </a:bodyPr>
            <a:lstStyle/>
            <a:p>
              <a:pPr marL="0" marR="0" lvl="0" indent="0" algn="l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Шаг 2</a:t>
              </a:r>
            </a:p>
          </p:txBody>
        </p:sp>
      </p:grpSp>
      <p:grpSp>
        <p:nvGrpSpPr>
          <p:cNvPr id="61" name="Группа 60"/>
          <p:cNvGrpSpPr/>
          <p:nvPr/>
        </p:nvGrpSpPr>
        <p:grpSpPr>
          <a:xfrm>
            <a:off x="4012707" y="1904143"/>
            <a:ext cx="2925569" cy="3372538"/>
            <a:chOff x="6217043" y="1100080"/>
            <a:chExt cx="1180018" cy="2901853"/>
          </a:xfrm>
        </p:grpSpPr>
        <p:sp>
          <p:nvSpPr>
            <p:cNvPr id="62" name="Скругленный прямоугольник 61"/>
            <p:cNvSpPr/>
            <p:nvPr/>
          </p:nvSpPr>
          <p:spPr>
            <a:xfrm>
              <a:off x="6217043" y="1100080"/>
              <a:ext cx="1180018" cy="2901853"/>
            </a:xfrm>
            <a:prstGeom prst="roundRect">
              <a:avLst>
                <a:gd name="adj" fmla="val 10000"/>
              </a:avLst>
            </a:prstGeom>
            <a:solidFill>
              <a:srgbClr val="FFFFFF">
                <a:alpha val="90000"/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rgbClr val="008E8D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3" name="Скругленный прямоугольник 6"/>
            <p:cNvSpPr/>
            <p:nvPr/>
          </p:nvSpPr>
          <p:spPr>
            <a:xfrm>
              <a:off x="6230868" y="1134641"/>
              <a:ext cx="1131631" cy="28327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114300" marR="0" lvl="1" indent="-114300" algn="l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ru-RU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Передача показателей функционирования СУОТ, включая </a:t>
              </a:r>
              <a:r>
                <a:rPr kumimoji="0" lang="ru-RU" sz="16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меророприятия</a:t>
              </a:r>
              <a:r>
                <a:rPr kumimoji="0" lang="ru-RU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по результатам ОПР, во ФГИС УТ через портал ЕИСОТ</a:t>
              </a:r>
            </a:p>
            <a:p>
              <a:pPr marL="114300" marR="0" lvl="1" indent="-114300" algn="l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ru-RU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Обеспечение мониторинга показателей функционирования СУОТ посредством автоматических проверок во ФГИС УТ и анализом со стороны Роструда</a:t>
              </a:r>
            </a:p>
            <a:p>
              <a:pPr marL="0" marR="0" lvl="1" indent="0" algn="l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7" name="Заголовок 1"/>
          <p:cNvSpPr txBox="1">
            <a:spLocks/>
          </p:cNvSpPr>
          <p:nvPr/>
        </p:nvSpPr>
        <p:spPr>
          <a:xfrm>
            <a:off x="3068009" y="7758115"/>
            <a:ext cx="6691741" cy="34503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Списки требований формируются не на уровне Работодателя, поэтому характерен трудоемкий процесс привлечения к ответственности и в итоге – формальное отношение к вопросам ОТ;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Списком требований никогда не удастся учесть специфические особенности организаций, а постоянное его увеличение будет приводить к более формальному их соблюдению;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В рамках надзорной деятельности контролируются не функционирование процессов ОТ (на этапах планирование-выполнение-контроль и анализ-улучшение), а соблюдение отдельных «списков» требований, которые установлены только для отдельных видов работ, что делает его избирательном (5% организаций), трудоемким (контроль большого объема требований) и не управляемым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grpSp>
        <p:nvGrpSpPr>
          <p:cNvPr id="40" name="Группа 39">
            <a:extLst>
              <a:ext uri="{FF2B5EF4-FFF2-40B4-BE49-F238E27FC236}">
                <a16:creationId xmlns="" xmlns:a16="http://schemas.microsoft.com/office/drawing/2014/main" id="{57AE8CB3-41AF-441C-8A14-19928113DE6A}"/>
              </a:ext>
            </a:extLst>
          </p:cNvPr>
          <p:cNvGrpSpPr/>
          <p:nvPr/>
        </p:nvGrpSpPr>
        <p:grpSpPr>
          <a:xfrm>
            <a:off x="7364368" y="971982"/>
            <a:ext cx="1545664" cy="813209"/>
            <a:chOff x="5991601" y="657165"/>
            <a:chExt cx="1180018" cy="708703"/>
          </a:xfrm>
        </p:grpSpPr>
        <p:sp>
          <p:nvSpPr>
            <p:cNvPr id="41" name="Скругленный прямоугольник 63">
              <a:extLst>
                <a:ext uri="{FF2B5EF4-FFF2-40B4-BE49-F238E27FC236}">
                  <a16:creationId xmlns="" xmlns:a16="http://schemas.microsoft.com/office/drawing/2014/main" id="{1E662129-6171-44D1-B427-2FD73CE89601}"/>
                </a:ext>
              </a:extLst>
            </p:cNvPr>
            <p:cNvSpPr/>
            <p:nvPr/>
          </p:nvSpPr>
          <p:spPr>
            <a:xfrm>
              <a:off x="5991601" y="657165"/>
              <a:ext cx="1180018" cy="708703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  <a:ln w="25400" cap="flat" cmpd="sng" algn="ctr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42" name="Скругленный прямоугольник 4">
              <a:extLst>
                <a:ext uri="{FF2B5EF4-FFF2-40B4-BE49-F238E27FC236}">
                  <a16:creationId xmlns="" xmlns:a16="http://schemas.microsoft.com/office/drawing/2014/main" id="{87205AB7-4DF2-48B5-AF70-DF385980D269}"/>
                </a:ext>
              </a:extLst>
            </p:cNvPr>
            <p:cNvSpPr/>
            <p:nvPr/>
          </p:nvSpPr>
          <p:spPr>
            <a:xfrm>
              <a:off x="6005426" y="670990"/>
              <a:ext cx="1152368" cy="44435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5344" tIns="85344" rIns="85344" bIns="45720" numCol="1" spcCol="1270" anchor="t" anchorCtr="0">
              <a:noAutofit/>
            </a:bodyPr>
            <a:lstStyle/>
            <a:p>
              <a:pPr marL="0" marR="0" lvl="0" indent="0" algn="l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Шаг 3</a:t>
              </a:r>
            </a:p>
          </p:txBody>
        </p:sp>
      </p:grpSp>
      <p:grpSp>
        <p:nvGrpSpPr>
          <p:cNvPr id="44" name="Группа 43">
            <a:extLst>
              <a:ext uri="{FF2B5EF4-FFF2-40B4-BE49-F238E27FC236}">
                <a16:creationId xmlns="" xmlns:a16="http://schemas.microsoft.com/office/drawing/2014/main" id="{B22AF085-4375-4182-B805-BFE6949B0A7A}"/>
              </a:ext>
            </a:extLst>
          </p:cNvPr>
          <p:cNvGrpSpPr/>
          <p:nvPr/>
        </p:nvGrpSpPr>
        <p:grpSpPr>
          <a:xfrm>
            <a:off x="7364368" y="1826288"/>
            <a:ext cx="3457512" cy="3450393"/>
            <a:chOff x="6217043" y="1100080"/>
            <a:chExt cx="1180018" cy="2901853"/>
          </a:xfrm>
        </p:grpSpPr>
        <p:sp>
          <p:nvSpPr>
            <p:cNvPr id="45" name="Скругленный прямоугольник 61">
              <a:extLst>
                <a:ext uri="{FF2B5EF4-FFF2-40B4-BE49-F238E27FC236}">
                  <a16:creationId xmlns="" xmlns:a16="http://schemas.microsoft.com/office/drawing/2014/main" id="{BBFCD8CB-0370-4632-87A3-3EE36F22CD2E}"/>
                </a:ext>
              </a:extLst>
            </p:cNvPr>
            <p:cNvSpPr/>
            <p:nvPr/>
          </p:nvSpPr>
          <p:spPr>
            <a:xfrm>
              <a:off x="6217043" y="1100080"/>
              <a:ext cx="1180018" cy="2901853"/>
            </a:xfrm>
            <a:prstGeom prst="roundRect">
              <a:avLst>
                <a:gd name="adj" fmla="val 10000"/>
              </a:avLst>
            </a:prstGeom>
            <a:solidFill>
              <a:srgbClr val="FFFFFF">
                <a:alpha val="90000"/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rgbClr val="C00000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6" name="Скругленный прямоугольник 6">
              <a:extLst>
                <a:ext uri="{FF2B5EF4-FFF2-40B4-BE49-F238E27FC236}">
                  <a16:creationId xmlns="" xmlns:a16="http://schemas.microsoft.com/office/drawing/2014/main" id="{11246C35-4300-4826-97E1-4E0886EB64D6}"/>
                </a:ext>
              </a:extLst>
            </p:cNvPr>
            <p:cNvSpPr/>
            <p:nvPr/>
          </p:nvSpPr>
          <p:spPr>
            <a:xfrm>
              <a:off x="6230868" y="1134641"/>
              <a:ext cx="1131631" cy="28327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114300" marR="0" lvl="1" indent="-114300" algn="l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ru-RU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Измерения законодательства о страховании работников от НС – 125-ФЗ в сторону установления повышенных базовых тарифов для организаций</a:t>
              </a:r>
              <a:r>
                <a:rPr lang="ru-RU" sz="16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</a:rPr>
                <a:t>, не проводящих ОПР и установления минимальных тарифов для организаций, проводящих ОПР и реализующих профилактические мероприятия</a:t>
              </a:r>
              <a:endPara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82" name="Группа 81">
            <a:extLst>
              <a:ext uri="{FF2B5EF4-FFF2-40B4-BE49-F238E27FC236}">
                <a16:creationId xmlns="" xmlns:a16="http://schemas.microsoft.com/office/drawing/2014/main" id="{001976A5-E1CA-4225-B29C-80D2C9BBC787}"/>
              </a:ext>
            </a:extLst>
          </p:cNvPr>
          <p:cNvGrpSpPr/>
          <p:nvPr/>
        </p:nvGrpSpPr>
        <p:grpSpPr>
          <a:xfrm>
            <a:off x="3036077" y="1203938"/>
            <a:ext cx="318740" cy="293790"/>
            <a:chOff x="1411221" y="731262"/>
            <a:chExt cx="480152" cy="293790"/>
          </a:xfrm>
        </p:grpSpPr>
        <p:sp>
          <p:nvSpPr>
            <p:cNvPr id="83" name="Стрелка вправо 163">
              <a:extLst>
                <a:ext uri="{FF2B5EF4-FFF2-40B4-BE49-F238E27FC236}">
                  <a16:creationId xmlns="" xmlns:a16="http://schemas.microsoft.com/office/drawing/2014/main" id="{0B05206F-7182-4A36-B2EA-BFDFF69F292F}"/>
                </a:ext>
              </a:extLst>
            </p:cNvPr>
            <p:cNvSpPr/>
            <p:nvPr/>
          </p:nvSpPr>
          <p:spPr>
            <a:xfrm>
              <a:off x="1411221" y="731262"/>
              <a:ext cx="480152" cy="293790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0072BC">
                <a:tint val="60000"/>
                <a:hueOff val="0"/>
                <a:satOff val="0"/>
                <a:lumOff val="0"/>
                <a:alphaOff val="0"/>
              </a:srgbClr>
            </a:solidFill>
            <a:ln>
              <a:noFill/>
            </a:ln>
            <a:effectLst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84" name="Стрелка вправо 4">
              <a:extLst>
                <a:ext uri="{FF2B5EF4-FFF2-40B4-BE49-F238E27FC236}">
                  <a16:creationId xmlns="" xmlns:a16="http://schemas.microsoft.com/office/drawing/2014/main" id="{0B12D3FE-2B10-41CF-A27C-2BE2D73857F2}"/>
                </a:ext>
              </a:extLst>
            </p:cNvPr>
            <p:cNvSpPr/>
            <p:nvPr/>
          </p:nvSpPr>
          <p:spPr>
            <a:xfrm>
              <a:off x="1411221" y="790020"/>
              <a:ext cx="392015" cy="1762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marR="0" lvl="0" indent="0" algn="ctr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85" name="Группа 84">
            <a:extLst>
              <a:ext uri="{FF2B5EF4-FFF2-40B4-BE49-F238E27FC236}">
                <a16:creationId xmlns="" xmlns:a16="http://schemas.microsoft.com/office/drawing/2014/main" id="{0D3B61E2-B56D-41E0-8B4C-1D6A6548DDD9}"/>
              </a:ext>
            </a:extLst>
          </p:cNvPr>
          <p:cNvGrpSpPr/>
          <p:nvPr/>
        </p:nvGrpSpPr>
        <p:grpSpPr>
          <a:xfrm>
            <a:off x="6693218" y="1247717"/>
            <a:ext cx="318740" cy="293790"/>
            <a:chOff x="1411221" y="731262"/>
            <a:chExt cx="480152" cy="293790"/>
          </a:xfrm>
        </p:grpSpPr>
        <p:sp>
          <p:nvSpPr>
            <p:cNvPr id="86" name="Стрелка вправо 163">
              <a:extLst>
                <a:ext uri="{FF2B5EF4-FFF2-40B4-BE49-F238E27FC236}">
                  <a16:creationId xmlns="" xmlns:a16="http://schemas.microsoft.com/office/drawing/2014/main" id="{F5B4D5C4-77FC-4FB4-8279-767FF0C74D35}"/>
                </a:ext>
              </a:extLst>
            </p:cNvPr>
            <p:cNvSpPr/>
            <p:nvPr/>
          </p:nvSpPr>
          <p:spPr>
            <a:xfrm>
              <a:off x="1411221" y="731262"/>
              <a:ext cx="480152" cy="293790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0072BC">
                <a:tint val="60000"/>
                <a:hueOff val="0"/>
                <a:satOff val="0"/>
                <a:lumOff val="0"/>
                <a:alphaOff val="0"/>
              </a:srgbClr>
            </a:solidFill>
            <a:ln>
              <a:noFill/>
            </a:ln>
            <a:effectLst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87" name="Стрелка вправо 4">
              <a:extLst>
                <a:ext uri="{FF2B5EF4-FFF2-40B4-BE49-F238E27FC236}">
                  <a16:creationId xmlns="" xmlns:a16="http://schemas.microsoft.com/office/drawing/2014/main" id="{DB686DD1-584D-425D-9C1A-B0994428B025}"/>
                </a:ext>
              </a:extLst>
            </p:cNvPr>
            <p:cNvSpPr/>
            <p:nvPr/>
          </p:nvSpPr>
          <p:spPr>
            <a:xfrm>
              <a:off x="1411221" y="790020"/>
              <a:ext cx="392015" cy="1762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marR="0" lvl="0" indent="0" algn="ctr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32955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95384"/>
            <a:ext cx="10515600" cy="3680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chemeClr val="accent5"/>
                </a:solidFill>
              </a:rPr>
              <a:t>Система государственного регулирования работ по ОТ (СОУТ и ОПР)</a:t>
            </a:r>
          </a:p>
        </p:txBody>
      </p:sp>
      <p:grpSp>
        <p:nvGrpSpPr>
          <p:cNvPr id="34" name="Группа 33"/>
          <p:cNvGrpSpPr/>
          <p:nvPr/>
        </p:nvGrpSpPr>
        <p:grpSpPr>
          <a:xfrm>
            <a:off x="546626" y="4036149"/>
            <a:ext cx="1875525" cy="852157"/>
            <a:chOff x="6519457" y="1176080"/>
            <a:chExt cx="1324565" cy="704966"/>
          </a:xfrm>
        </p:grpSpPr>
        <p:sp>
          <p:nvSpPr>
            <p:cNvPr id="35" name="Скругленный прямоугольник 34"/>
            <p:cNvSpPr/>
            <p:nvPr/>
          </p:nvSpPr>
          <p:spPr>
            <a:xfrm>
              <a:off x="6519457" y="1176080"/>
              <a:ext cx="1324565" cy="704966"/>
            </a:xfrm>
            <a:prstGeom prst="roundRect">
              <a:avLst>
                <a:gd name="adj" fmla="val 10000"/>
              </a:avLst>
            </a:prstGeom>
            <a:solidFill>
              <a:schemeClr val="accent2"/>
            </a:solidFill>
            <a:ln w="25400" cap="flat" cmpd="sng" algn="ctr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</p:sp>
        <p:sp>
          <p:nvSpPr>
            <p:cNvPr id="36" name="Скругленный прямоугольник 4"/>
            <p:cNvSpPr/>
            <p:nvPr/>
          </p:nvSpPr>
          <p:spPr>
            <a:xfrm>
              <a:off x="6519457" y="1176080"/>
              <a:ext cx="1324565" cy="46997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85344" tIns="85344" rIns="85344" bIns="45720" numCol="1" spcCol="1270" anchor="t" anchorCtr="0">
              <a:noAutofit/>
            </a:bodyPr>
            <a:lstStyle/>
            <a:p>
              <a:pPr marL="0" marR="0" lvl="0" indent="0" algn="ctr" defTabSz="533400" rtl="0" eaLnBrk="1" fontAlgn="auto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  <a:sym typeface="PT Sans"/>
                </a:rPr>
                <a:t>Требования ФСА</a:t>
              </a:r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546626" y="5477622"/>
            <a:ext cx="1875525" cy="852157"/>
            <a:chOff x="6772514" y="1670460"/>
            <a:chExt cx="1324565" cy="2587906"/>
          </a:xfrm>
        </p:grpSpPr>
        <p:sp>
          <p:nvSpPr>
            <p:cNvPr id="38" name="Скругленный прямоугольник 37"/>
            <p:cNvSpPr/>
            <p:nvPr/>
          </p:nvSpPr>
          <p:spPr>
            <a:xfrm>
              <a:off x="6772514" y="1670460"/>
              <a:ext cx="1324565" cy="2587906"/>
            </a:xfrm>
            <a:prstGeom prst="roundRect">
              <a:avLst>
                <a:gd name="adj" fmla="val 10000"/>
              </a:avLst>
            </a:prstGeom>
            <a:solidFill>
              <a:srgbClr val="FFFFFF">
                <a:alpha val="90000"/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</p:sp>
        <p:sp>
          <p:nvSpPr>
            <p:cNvPr id="39" name="Скругленный прямоугольник 4"/>
            <p:cNvSpPr/>
            <p:nvPr/>
          </p:nvSpPr>
          <p:spPr>
            <a:xfrm>
              <a:off x="6811309" y="1709255"/>
              <a:ext cx="1246975" cy="251031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0" marR="0" lvl="1" algn="l" defTabSz="533400" rtl="0" eaLnBrk="1" fontAlgn="auto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tabLst/>
                <a:defRPr/>
              </a:pPr>
              <a:r>
                <a:rPr lang="ru-RU" sz="1600" kern="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  <a:sym typeface="PT Sans"/>
                </a:rPr>
                <a:t>О</a:t>
              </a:r>
              <a:r>
                <a:rPr kumimoji="0" lang="ru-RU" sz="16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  <a:sym typeface="PT Sans"/>
                </a:rPr>
                <a:t>рганизация</a:t>
              </a:r>
              <a:r>
                <a:rPr kumimoji="0" lang="ru-RU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  <a:sym typeface="PT Sans"/>
                </a:rPr>
                <a:t>,  проводящая СОУТ</a:t>
              </a:r>
            </a:p>
          </p:txBody>
        </p:sp>
      </p:grpSp>
      <p:grpSp>
        <p:nvGrpSpPr>
          <p:cNvPr id="61" name="Группа 60"/>
          <p:cNvGrpSpPr/>
          <p:nvPr/>
        </p:nvGrpSpPr>
        <p:grpSpPr>
          <a:xfrm>
            <a:off x="588557" y="2227443"/>
            <a:ext cx="1765661" cy="661763"/>
            <a:chOff x="6217043" y="1100080"/>
            <a:chExt cx="1180018" cy="2901853"/>
          </a:xfrm>
        </p:grpSpPr>
        <p:sp>
          <p:nvSpPr>
            <p:cNvPr id="62" name="Скругленный прямоугольник 61"/>
            <p:cNvSpPr/>
            <p:nvPr/>
          </p:nvSpPr>
          <p:spPr>
            <a:xfrm>
              <a:off x="6217043" y="1100080"/>
              <a:ext cx="1180018" cy="2901853"/>
            </a:xfrm>
            <a:prstGeom prst="roundRect">
              <a:avLst>
                <a:gd name="adj" fmla="val 10000"/>
              </a:avLst>
            </a:prstGeom>
            <a:solidFill>
              <a:srgbClr val="FFFFFF">
                <a:alpha val="90000"/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rgbClr val="008E8D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3" name="Скругленный прямоугольник 6"/>
            <p:cNvSpPr/>
            <p:nvPr/>
          </p:nvSpPr>
          <p:spPr>
            <a:xfrm>
              <a:off x="6230868" y="1134641"/>
              <a:ext cx="1131631" cy="28327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0" marR="0" lvl="1" indent="0" algn="l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Организация, проводящая ОПР</a:t>
              </a:r>
            </a:p>
          </p:txBody>
        </p:sp>
      </p:grpSp>
      <p:sp>
        <p:nvSpPr>
          <p:cNvPr id="77" name="Заголовок 1"/>
          <p:cNvSpPr txBox="1">
            <a:spLocks/>
          </p:cNvSpPr>
          <p:nvPr/>
        </p:nvSpPr>
        <p:spPr>
          <a:xfrm>
            <a:off x="3068009" y="7758115"/>
            <a:ext cx="6691741" cy="34503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Списки требований формируются не на уровне Работодателя, поэтому характерен трудоемкий процесс привлечения к ответственности и в итоге – формальное отношение к вопросам ОТ;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Списком требований никогда не удастся учесть специфические особенности организаций, а постоянное его увеличение будет приводить к более формальному их соблюдению;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В рамках надзорной деятельности контролируются не функционирование процессов ОТ (на этапах планирование-выполнение-контроль и анализ-улучшение), а соблюдение отдельных «списков» требований, которые установлены только для отдельных видов работ, что делает его избирательном (5% организаций), трудоемким (контроль большого объема требований) и не управляемым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grpSp>
        <p:nvGrpSpPr>
          <p:cNvPr id="44" name="Группа 43">
            <a:extLst>
              <a:ext uri="{FF2B5EF4-FFF2-40B4-BE49-F238E27FC236}">
                <a16:creationId xmlns="" xmlns:a16="http://schemas.microsoft.com/office/drawing/2014/main" id="{B22AF085-4375-4182-B805-BFE6949B0A7A}"/>
              </a:ext>
            </a:extLst>
          </p:cNvPr>
          <p:cNvGrpSpPr/>
          <p:nvPr/>
        </p:nvGrpSpPr>
        <p:grpSpPr>
          <a:xfrm>
            <a:off x="8830487" y="1579419"/>
            <a:ext cx="2426397" cy="4224913"/>
            <a:chOff x="6217043" y="1100080"/>
            <a:chExt cx="1180018" cy="2901853"/>
          </a:xfrm>
        </p:grpSpPr>
        <p:sp>
          <p:nvSpPr>
            <p:cNvPr id="45" name="Скругленный прямоугольник 61">
              <a:extLst>
                <a:ext uri="{FF2B5EF4-FFF2-40B4-BE49-F238E27FC236}">
                  <a16:creationId xmlns="" xmlns:a16="http://schemas.microsoft.com/office/drawing/2014/main" id="{BBFCD8CB-0370-4632-87A3-3EE36F22CD2E}"/>
                </a:ext>
              </a:extLst>
            </p:cNvPr>
            <p:cNvSpPr/>
            <p:nvPr/>
          </p:nvSpPr>
          <p:spPr>
            <a:xfrm>
              <a:off x="6217043" y="1100080"/>
              <a:ext cx="1180018" cy="2901853"/>
            </a:xfrm>
            <a:prstGeom prst="roundRect">
              <a:avLst>
                <a:gd name="adj" fmla="val 10000"/>
              </a:avLst>
            </a:prstGeom>
            <a:solidFill>
              <a:srgbClr val="FFFFFF">
                <a:alpha val="90000"/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rgbClr val="C00000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6" name="Скругленный прямоугольник 6">
              <a:extLst>
                <a:ext uri="{FF2B5EF4-FFF2-40B4-BE49-F238E27FC236}">
                  <a16:creationId xmlns="" xmlns:a16="http://schemas.microsoft.com/office/drawing/2014/main" id="{11246C35-4300-4826-97E1-4E0886EB64D6}"/>
                </a:ext>
              </a:extLst>
            </p:cNvPr>
            <p:cNvSpPr/>
            <p:nvPr/>
          </p:nvSpPr>
          <p:spPr>
            <a:xfrm>
              <a:off x="6230868" y="1134641"/>
              <a:ext cx="1131631" cy="28327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0" marR="0" lvl="1" algn="ctr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tabLst/>
                <a:defRPr/>
              </a:pPr>
              <a:r>
                <a:rPr kumimoji="0" lang="ru-RU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ФГИС УТ</a:t>
              </a:r>
            </a:p>
            <a:p>
              <a:pPr marL="0" marR="0" lvl="1" algn="l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tabLst/>
                <a:defRPr/>
              </a:pPr>
              <a:endParaRPr lang="ru-RU" sz="1600" dirty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/>
              </a:endParaRPr>
            </a:p>
            <a:p>
              <a:pPr marL="342900" marR="0" lvl="1" indent="-342900" algn="l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AutoNum type="arabicPeriod"/>
                <a:tabLst/>
                <a:defRPr/>
              </a:pPr>
              <a:r>
                <a:rPr kumimoji="0" lang="ru-RU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Накопление данных;</a:t>
              </a:r>
            </a:p>
            <a:p>
              <a:pPr marL="342900" marR="0" lvl="1" indent="-342900" algn="l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AutoNum type="arabicPeriod"/>
                <a:tabLst/>
                <a:defRPr/>
              </a:pPr>
              <a:r>
                <a:rPr lang="ru-RU" sz="16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</a:rPr>
                <a:t>Анализ данных;</a:t>
              </a:r>
            </a:p>
            <a:p>
              <a:pPr marL="342900" marR="0" lvl="1" indent="-342900" algn="l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AutoNum type="arabicPeriod"/>
                <a:tabLst/>
                <a:defRPr/>
              </a:pPr>
              <a:r>
                <a:rPr kumimoji="0" lang="ru-RU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Доступы (Роструд, ПФР, ФСС и др.);</a:t>
              </a:r>
            </a:p>
            <a:p>
              <a:pPr marL="342900" marR="0" lvl="1" indent="-342900" algn="l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AutoNum type="arabicPeriod"/>
                <a:tabLst/>
                <a:defRPr/>
              </a:pPr>
              <a:r>
                <a:rPr lang="ru-RU" sz="1600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/>
                </a:rPr>
                <a:t>Мониторинг показателей функционирования СУОТ</a:t>
              </a:r>
              <a:endPara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82" name="Группа 81">
            <a:extLst>
              <a:ext uri="{FF2B5EF4-FFF2-40B4-BE49-F238E27FC236}">
                <a16:creationId xmlns="" xmlns:a16="http://schemas.microsoft.com/office/drawing/2014/main" id="{001976A5-E1CA-4225-B29C-80D2C9BBC787}"/>
              </a:ext>
            </a:extLst>
          </p:cNvPr>
          <p:cNvGrpSpPr/>
          <p:nvPr/>
        </p:nvGrpSpPr>
        <p:grpSpPr>
          <a:xfrm rot="5400000">
            <a:off x="1312018" y="5054004"/>
            <a:ext cx="318740" cy="293790"/>
            <a:chOff x="1411221" y="731262"/>
            <a:chExt cx="480152" cy="293790"/>
          </a:xfrm>
        </p:grpSpPr>
        <p:sp>
          <p:nvSpPr>
            <p:cNvPr id="83" name="Стрелка вправо 163">
              <a:extLst>
                <a:ext uri="{FF2B5EF4-FFF2-40B4-BE49-F238E27FC236}">
                  <a16:creationId xmlns="" xmlns:a16="http://schemas.microsoft.com/office/drawing/2014/main" id="{0B05206F-7182-4A36-B2EA-BFDFF69F292F}"/>
                </a:ext>
              </a:extLst>
            </p:cNvPr>
            <p:cNvSpPr/>
            <p:nvPr/>
          </p:nvSpPr>
          <p:spPr>
            <a:xfrm>
              <a:off x="1411221" y="731262"/>
              <a:ext cx="480152" cy="293790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0072BC">
                <a:tint val="60000"/>
                <a:hueOff val="0"/>
                <a:satOff val="0"/>
                <a:lumOff val="0"/>
                <a:alphaOff val="0"/>
              </a:srgbClr>
            </a:solidFill>
            <a:ln>
              <a:noFill/>
            </a:ln>
            <a:effectLst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84" name="Стрелка вправо 4">
              <a:extLst>
                <a:ext uri="{FF2B5EF4-FFF2-40B4-BE49-F238E27FC236}">
                  <a16:creationId xmlns="" xmlns:a16="http://schemas.microsoft.com/office/drawing/2014/main" id="{0B12D3FE-2B10-41CF-A27C-2BE2D73857F2}"/>
                </a:ext>
              </a:extLst>
            </p:cNvPr>
            <p:cNvSpPr/>
            <p:nvPr/>
          </p:nvSpPr>
          <p:spPr>
            <a:xfrm>
              <a:off x="1411221" y="790020"/>
              <a:ext cx="392015" cy="1762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marR="0" lvl="0" indent="0" algn="ctr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85" name="Группа 84">
            <a:extLst>
              <a:ext uri="{FF2B5EF4-FFF2-40B4-BE49-F238E27FC236}">
                <a16:creationId xmlns="" xmlns:a16="http://schemas.microsoft.com/office/drawing/2014/main" id="{0D3B61E2-B56D-41E0-8B4C-1D6A6548DDD9}"/>
              </a:ext>
            </a:extLst>
          </p:cNvPr>
          <p:cNvGrpSpPr/>
          <p:nvPr/>
        </p:nvGrpSpPr>
        <p:grpSpPr>
          <a:xfrm>
            <a:off x="2573060" y="5738535"/>
            <a:ext cx="865965" cy="293790"/>
            <a:chOff x="1411221" y="731262"/>
            <a:chExt cx="480152" cy="293790"/>
          </a:xfrm>
        </p:grpSpPr>
        <p:sp>
          <p:nvSpPr>
            <p:cNvPr id="86" name="Стрелка вправо 163">
              <a:extLst>
                <a:ext uri="{FF2B5EF4-FFF2-40B4-BE49-F238E27FC236}">
                  <a16:creationId xmlns="" xmlns:a16="http://schemas.microsoft.com/office/drawing/2014/main" id="{F5B4D5C4-77FC-4FB4-8279-767FF0C74D35}"/>
                </a:ext>
              </a:extLst>
            </p:cNvPr>
            <p:cNvSpPr/>
            <p:nvPr/>
          </p:nvSpPr>
          <p:spPr>
            <a:xfrm>
              <a:off x="1411221" y="731262"/>
              <a:ext cx="480152" cy="293790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0072BC">
                <a:tint val="60000"/>
                <a:hueOff val="0"/>
                <a:satOff val="0"/>
                <a:lumOff val="0"/>
                <a:alphaOff val="0"/>
              </a:srgbClr>
            </a:solidFill>
            <a:ln>
              <a:noFill/>
            </a:ln>
            <a:effectLst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87" name="Стрелка вправо 4">
              <a:extLst>
                <a:ext uri="{FF2B5EF4-FFF2-40B4-BE49-F238E27FC236}">
                  <a16:creationId xmlns="" xmlns:a16="http://schemas.microsoft.com/office/drawing/2014/main" id="{DB686DD1-584D-425D-9C1A-B0994428B025}"/>
                </a:ext>
              </a:extLst>
            </p:cNvPr>
            <p:cNvSpPr/>
            <p:nvPr/>
          </p:nvSpPr>
          <p:spPr>
            <a:xfrm>
              <a:off x="1411221" y="790020"/>
              <a:ext cx="392015" cy="1762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marR="0" lvl="0" indent="0" algn="ctr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8" name="Группа 27">
            <a:extLst>
              <a:ext uri="{FF2B5EF4-FFF2-40B4-BE49-F238E27FC236}">
                <a16:creationId xmlns="" xmlns:a16="http://schemas.microsoft.com/office/drawing/2014/main" id="{FA03B2C3-0B03-453B-8E68-1E8C180E6DB6}"/>
              </a:ext>
            </a:extLst>
          </p:cNvPr>
          <p:cNvGrpSpPr/>
          <p:nvPr/>
        </p:nvGrpSpPr>
        <p:grpSpPr>
          <a:xfrm>
            <a:off x="601557" y="1166846"/>
            <a:ext cx="1765661" cy="661763"/>
            <a:chOff x="6217043" y="1100080"/>
            <a:chExt cx="1180018" cy="2901853"/>
          </a:xfrm>
        </p:grpSpPr>
        <p:sp>
          <p:nvSpPr>
            <p:cNvPr id="29" name="Скругленный прямоугольник 61">
              <a:extLst>
                <a:ext uri="{FF2B5EF4-FFF2-40B4-BE49-F238E27FC236}">
                  <a16:creationId xmlns="" xmlns:a16="http://schemas.microsoft.com/office/drawing/2014/main" id="{8966860E-C7DA-494A-BAA7-B39B7952BE8F}"/>
                </a:ext>
              </a:extLst>
            </p:cNvPr>
            <p:cNvSpPr/>
            <p:nvPr/>
          </p:nvSpPr>
          <p:spPr>
            <a:xfrm>
              <a:off x="6217043" y="1100080"/>
              <a:ext cx="1180018" cy="2901853"/>
            </a:xfrm>
            <a:prstGeom prst="roundRect">
              <a:avLst>
                <a:gd name="adj" fmla="val 10000"/>
              </a:avLst>
            </a:prstGeom>
            <a:solidFill>
              <a:srgbClr val="FFFFFF">
                <a:alpha val="90000"/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rgbClr val="008E8D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0" name="Скругленный прямоугольник 6">
              <a:extLst>
                <a:ext uri="{FF2B5EF4-FFF2-40B4-BE49-F238E27FC236}">
                  <a16:creationId xmlns="" xmlns:a16="http://schemas.microsoft.com/office/drawing/2014/main" id="{5285424E-78A0-4F8B-B9A3-20E3E448024A}"/>
                </a:ext>
              </a:extLst>
            </p:cNvPr>
            <p:cNvSpPr/>
            <p:nvPr/>
          </p:nvSpPr>
          <p:spPr>
            <a:xfrm>
              <a:off x="6230868" y="1134641"/>
              <a:ext cx="1131631" cy="28327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0" marR="0" lvl="1" indent="0" algn="l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Работодатель</a:t>
              </a:r>
            </a:p>
          </p:txBody>
        </p:sp>
      </p:grpSp>
      <p:grpSp>
        <p:nvGrpSpPr>
          <p:cNvPr id="31" name="Группа 30">
            <a:extLst>
              <a:ext uri="{FF2B5EF4-FFF2-40B4-BE49-F238E27FC236}">
                <a16:creationId xmlns="" xmlns:a16="http://schemas.microsoft.com/office/drawing/2014/main" id="{094B486E-461D-4949-AD7F-205ED094A7EA}"/>
              </a:ext>
            </a:extLst>
          </p:cNvPr>
          <p:cNvGrpSpPr/>
          <p:nvPr/>
        </p:nvGrpSpPr>
        <p:grpSpPr>
          <a:xfrm>
            <a:off x="3975435" y="5459352"/>
            <a:ext cx="1875525" cy="852157"/>
            <a:chOff x="6772514" y="1670460"/>
            <a:chExt cx="1324565" cy="2587906"/>
          </a:xfrm>
        </p:grpSpPr>
        <p:sp>
          <p:nvSpPr>
            <p:cNvPr id="32" name="Скругленный прямоугольник 37">
              <a:extLst>
                <a:ext uri="{FF2B5EF4-FFF2-40B4-BE49-F238E27FC236}">
                  <a16:creationId xmlns="" xmlns:a16="http://schemas.microsoft.com/office/drawing/2014/main" id="{1E97162C-48C2-49EF-A20D-BB4FEC52284D}"/>
                </a:ext>
              </a:extLst>
            </p:cNvPr>
            <p:cNvSpPr/>
            <p:nvPr/>
          </p:nvSpPr>
          <p:spPr>
            <a:xfrm>
              <a:off x="6772514" y="1670460"/>
              <a:ext cx="1324565" cy="2587906"/>
            </a:xfrm>
            <a:prstGeom prst="roundRect">
              <a:avLst>
                <a:gd name="adj" fmla="val 10000"/>
              </a:avLst>
            </a:prstGeom>
            <a:solidFill>
              <a:srgbClr val="0070C0">
                <a:alpha val="90000"/>
              </a:srgbClr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</p:sp>
        <p:sp>
          <p:nvSpPr>
            <p:cNvPr id="33" name="Скругленный прямоугольник 4">
              <a:extLst>
                <a:ext uri="{FF2B5EF4-FFF2-40B4-BE49-F238E27FC236}">
                  <a16:creationId xmlns="" xmlns:a16="http://schemas.microsoft.com/office/drawing/2014/main" id="{DAAA9694-1863-41F7-B48E-77420501DF70}"/>
                </a:ext>
              </a:extLst>
            </p:cNvPr>
            <p:cNvSpPr/>
            <p:nvPr/>
          </p:nvSpPr>
          <p:spPr>
            <a:xfrm>
              <a:off x="6811309" y="1709255"/>
              <a:ext cx="1246975" cy="251031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0" marR="0" lvl="1" algn="l" defTabSz="533400" rtl="0" eaLnBrk="1" fontAlgn="auto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tabLst/>
                <a:defRPr/>
              </a:pPr>
              <a:r>
                <a:rPr lang="ru-RU" sz="1600" kern="0" dirty="0">
                  <a:solidFill>
                    <a:schemeClr val="bg1"/>
                  </a:solidFill>
                  <a:latin typeface="Calibri"/>
                  <a:sym typeface="PT Sans"/>
                </a:rPr>
                <a:t>Эксперт СОУТ</a:t>
              </a:r>
              <a:endPara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T Sans"/>
              </a:endParaRPr>
            </a:p>
          </p:txBody>
        </p:sp>
      </p:grpSp>
      <p:grpSp>
        <p:nvGrpSpPr>
          <p:cNvPr id="43" name="Группа 42">
            <a:extLst>
              <a:ext uri="{FF2B5EF4-FFF2-40B4-BE49-F238E27FC236}">
                <a16:creationId xmlns="" xmlns:a16="http://schemas.microsoft.com/office/drawing/2014/main" id="{CC7AA5CF-6E2F-40B0-8345-3051E8FDAA30}"/>
              </a:ext>
            </a:extLst>
          </p:cNvPr>
          <p:cNvGrpSpPr/>
          <p:nvPr/>
        </p:nvGrpSpPr>
        <p:grpSpPr>
          <a:xfrm>
            <a:off x="6107098" y="5738535"/>
            <a:ext cx="318740" cy="293790"/>
            <a:chOff x="1411221" y="731262"/>
            <a:chExt cx="480152" cy="293790"/>
          </a:xfrm>
        </p:grpSpPr>
        <p:sp>
          <p:nvSpPr>
            <p:cNvPr id="47" name="Стрелка вправо 163">
              <a:extLst>
                <a:ext uri="{FF2B5EF4-FFF2-40B4-BE49-F238E27FC236}">
                  <a16:creationId xmlns="" xmlns:a16="http://schemas.microsoft.com/office/drawing/2014/main" id="{EDD2952D-89D8-4ACC-BAD8-FE689B8E0B85}"/>
                </a:ext>
              </a:extLst>
            </p:cNvPr>
            <p:cNvSpPr/>
            <p:nvPr/>
          </p:nvSpPr>
          <p:spPr>
            <a:xfrm>
              <a:off x="1411221" y="731262"/>
              <a:ext cx="480152" cy="293790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0072BC">
                <a:tint val="60000"/>
                <a:hueOff val="0"/>
                <a:satOff val="0"/>
                <a:lumOff val="0"/>
                <a:alphaOff val="0"/>
              </a:srgbClr>
            </a:solidFill>
            <a:ln>
              <a:noFill/>
            </a:ln>
            <a:effectLst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48" name="Стрелка вправо 4">
              <a:extLst>
                <a:ext uri="{FF2B5EF4-FFF2-40B4-BE49-F238E27FC236}">
                  <a16:creationId xmlns="" xmlns:a16="http://schemas.microsoft.com/office/drawing/2014/main" id="{56E469A9-6EE4-4D38-8C68-4739A43E163D}"/>
                </a:ext>
              </a:extLst>
            </p:cNvPr>
            <p:cNvSpPr/>
            <p:nvPr/>
          </p:nvSpPr>
          <p:spPr>
            <a:xfrm>
              <a:off x="1411221" y="790020"/>
              <a:ext cx="392015" cy="1762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marR="0" lvl="0" indent="0" algn="ctr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9" name="Группа 48">
            <a:extLst>
              <a:ext uri="{FF2B5EF4-FFF2-40B4-BE49-F238E27FC236}">
                <a16:creationId xmlns="" xmlns:a16="http://schemas.microsoft.com/office/drawing/2014/main" id="{291150F7-6BD6-45F7-9F09-35BBDD4C286A}"/>
              </a:ext>
            </a:extLst>
          </p:cNvPr>
          <p:cNvGrpSpPr/>
          <p:nvPr/>
        </p:nvGrpSpPr>
        <p:grpSpPr>
          <a:xfrm>
            <a:off x="3988127" y="2205588"/>
            <a:ext cx="1765661" cy="661763"/>
            <a:chOff x="6217043" y="1100080"/>
            <a:chExt cx="1180018" cy="2901853"/>
          </a:xfrm>
        </p:grpSpPr>
        <p:sp>
          <p:nvSpPr>
            <p:cNvPr id="50" name="Скругленный прямоугольник 61">
              <a:extLst>
                <a:ext uri="{FF2B5EF4-FFF2-40B4-BE49-F238E27FC236}">
                  <a16:creationId xmlns="" xmlns:a16="http://schemas.microsoft.com/office/drawing/2014/main" id="{CD821A26-C042-401F-8E61-369CA2BA5C9B}"/>
                </a:ext>
              </a:extLst>
            </p:cNvPr>
            <p:cNvSpPr/>
            <p:nvPr/>
          </p:nvSpPr>
          <p:spPr>
            <a:xfrm>
              <a:off x="6217043" y="1100080"/>
              <a:ext cx="1180018" cy="2901853"/>
            </a:xfrm>
            <a:prstGeom prst="roundRect">
              <a:avLst>
                <a:gd name="adj" fmla="val 10000"/>
              </a:avLst>
            </a:prstGeom>
            <a:solidFill>
              <a:srgbClr val="3B8579">
                <a:alpha val="90000"/>
              </a:srgbClr>
            </a:solidFill>
            <a:ln w="25400" cap="flat" cmpd="sng" algn="ctr">
              <a:solidFill>
                <a:srgbClr val="008E8D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1" name="Скругленный прямоугольник 6">
              <a:extLst>
                <a:ext uri="{FF2B5EF4-FFF2-40B4-BE49-F238E27FC236}">
                  <a16:creationId xmlns="" xmlns:a16="http://schemas.microsoft.com/office/drawing/2014/main" id="{C3F0AC06-AE32-4671-9BD4-632949BB1EA2}"/>
                </a:ext>
              </a:extLst>
            </p:cNvPr>
            <p:cNvSpPr/>
            <p:nvPr/>
          </p:nvSpPr>
          <p:spPr>
            <a:xfrm>
              <a:off x="6230868" y="1134641"/>
              <a:ext cx="1131631" cy="28327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0" marR="0" lvl="1" indent="0" algn="l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Эксперт ОПР</a:t>
              </a:r>
            </a:p>
          </p:txBody>
        </p:sp>
      </p:grpSp>
      <p:grpSp>
        <p:nvGrpSpPr>
          <p:cNvPr id="52" name="Группа 51">
            <a:extLst>
              <a:ext uri="{FF2B5EF4-FFF2-40B4-BE49-F238E27FC236}">
                <a16:creationId xmlns="" xmlns:a16="http://schemas.microsoft.com/office/drawing/2014/main" id="{B62259A3-6B79-48EA-B80A-26BFEA3E5260}"/>
              </a:ext>
            </a:extLst>
          </p:cNvPr>
          <p:cNvGrpSpPr/>
          <p:nvPr/>
        </p:nvGrpSpPr>
        <p:grpSpPr>
          <a:xfrm>
            <a:off x="2562136" y="2375635"/>
            <a:ext cx="865965" cy="293790"/>
            <a:chOff x="1411221" y="731262"/>
            <a:chExt cx="480152" cy="293790"/>
          </a:xfrm>
        </p:grpSpPr>
        <p:sp>
          <p:nvSpPr>
            <p:cNvPr id="53" name="Стрелка вправо 163">
              <a:extLst>
                <a:ext uri="{FF2B5EF4-FFF2-40B4-BE49-F238E27FC236}">
                  <a16:creationId xmlns="" xmlns:a16="http://schemas.microsoft.com/office/drawing/2014/main" id="{9372D29C-46C3-4461-AF98-9EE8D72466E3}"/>
                </a:ext>
              </a:extLst>
            </p:cNvPr>
            <p:cNvSpPr/>
            <p:nvPr/>
          </p:nvSpPr>
          <p:spPr>
            <a:xfrm>
              <a:off x="1411221" y="731262"/>
              <a:ext cx="480152" cy="293790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0072BC">
                <a:tint val="60000"/>
                <a:hueOff val="0"/>
                <a:satOff val="0"/>
                <a:lumOff val="0"/>
                <a:alphaOff val="0"/>
              </a:srgbClr>
            </a:solidFill>
            <a:ln>
              <a:noFill/>
            </a:ln>
            <a:effectLst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54" name="Стрелка вправо 4">
              <a:extLst>
                <a:ext uri="{FF2B5EF4-FFF2-40B4-BE49-F238E27FC236}">
                  <a16:creationId xmlns="" xmlns:a16="http://schemas.microsoft.com/office/drawing/2014/main" id="{C09DDD14-2E78-47CF-A2EA-7DE3504B16B0}"/>
                </a:ext>
              </a:extLst>
            </p:cNvPr>
            <p:cNvSpPr/>
            <p:nvPr/>
          </p:nvSpPr>
          <p:spPr>
            <a:xfrm>
              <a:off x="1411221" y="790020"/>
              <a:ext cx="392015" cy="1762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marR="0" lvl="0" indent="0" algn="ctr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5" name="Группа 54">
            <a:extLst>
              <a:ext uri="{FF2B5EF4-FFF2-40B4-BE49-F238E27FC236}">
                <a16:creationId xmlns="" xmlns:a16="http://schemas.microsoft.com/office/drawing/2014/main" id="{3F96F44C-AAEC-49D2-B244-86508EC75746}"/>
              </a:ext>
            </a:extLst>
          </p:cNvPr>
          <p:cNvGrpSpPr/>
          <p:nvPr/>
        </p:nvGrpSpPr>
        <p:grpSpPr>
          <a:xfrm rot="2048075">
            <a:off x="2476020" y="1607253"/>
            <a:ext cx="777683" cy="293790"/>
            <a:chOff x="1411221" y="731262"/>
            <a:chExt cx="480152" cy="293790"/>
          </a:xfrm>
        </p:grpSpPr>
        <p:sp>
          <p:nvSpPr>
            <p:cNvPr id="56" name="Стрелка вправо 163">
              <a:extLst>
                <a:ext uri="{FF2B5EF4-FFF2-40B4-BE49-F238E27FC236}">
                  <a16:creationId xmlns="" xmlns:a16="http://schemas.microsoft.com/office/drawing/2014/main" id="{2D189F92-FE1E-4E40-A709-AABAA179DA97}"/>
                </a:ext>
              </a:extLst>
            </p:cNvPr>
            <p:cNvSpPr/>
            <p:nvPr/>
          </p:nvSpPr>
          <p:spPr>
            <a:xfrm>
              <a:off x="1411221" y="731262"/>
              <a:ext cx="480152" cy="293790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0072BC">
                <a:tint val="60000"/>
                <a:hueOff val="0"/>
                <a:satOff val="0"/>
                <a:lumOff val="0"/>
                <a:alphaOff val="0"/>
              </a:srgbClr>
            </a:solidFill>
            <a:ln>
              <a:noFill/>
            </a:ln>
            <a:effectLst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57" name="Стрелка вправо 4">
              <a:extLst>
                <a:ext uri="{FF2B5EF4-FFF2-40B4-BE49-F238E27FC236}">
                  <a16:creationId xmlns="" xmlns:a16="http://schemas.microsoft.com/office/drawing/2014/main" id="{7C3B9F54-B59C-413D-8600-5BC4399B236D}"/>
                </a:ext>
              </a:extLst>
            </p:cNvPr>
            <p:cNvSpPr/>
            <p:nvPr/>
          </p:nvSpPr>
          <p:spPr>
            <a:xfrm>
              <a:off x="1411221" y="790020"/>
              <a:ext cx="392015" cy="1762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marR="0" lvl="0" indent="0" algn="ctr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8" name="Группа 57">
            <a:extLst>
              <a:ext uri="{FF2B5EF4-FFF2-40B4-BE49-F238E27FC236}">
                <a16:creationId xmlns="" xmlns:a16="http://schemas.microsoft.com/office/drawing/2014/main" id="{4A04E5F0-ECFA-4F64-A4D3-9BF20F7216B5}"/>
              </a:ext>
            </a:extLst>
          </p:cNvPr>
          <p:cNvGrpSpPr/>
          <p:nvPr/>
        </p:nvGrpSpPr>
        <p:grpSpPr>
          <a:xfrm>
            <a:off x="3721023" y="1135960"/>
            <a:ext cx="3006725" cy="5421160"/>
            <a:chOff x="5628494" y="-8863664"/>
            <a:chExt cx="2009440" cy="23771969"/>
          </a:xfrm>
        </p:grpSpPr>
        <p:sp>
          <p:nvSpPr>
            <p:cNvPr id="59" name="Скругленный прямоугольник 61">
              <a:extLst>
                <a:ext uri="{FF2B5EF4-FFF2-40B4-BE49-F238E27FC236}">
                  <a16:creationId xmlns="" xmlns:a16="http://schemas.microsoft.com/office/drawing/2014/main" id="{C63ADF3A-C7A1-444C-AA40-7BB18A0157EF}"/>
                </a:ext>
              </a:extLst>
            </p:cNvPr>
            <p:cNvSpPr/>
            <p:nvPr/>
          </p:nvSpPr>
          <p:spPr>
            <a:xfrm>
              <a:off x="5628494" y="-8863664"/>
              <a:ext cx="2009440" cy="23771969"/>
            </a:xfrm>
            <a:prstGeom prst="roundRect">
              <a:avLst>
                <a:gd name="adj" fmla="val 10000"/>
              </a:avLst>
            </a:prstGeom>
            <a:noFill/>
            <a:ln w="25400" cap="flat" cmpd="sng" algn="ctr">
              <a:solidFill>
                <a:srgbClr val="008E8D"/>
              </a:solidFill>
              <a:prstDash val="dash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6" name="Скругленный прямоугольник 6">
              <a:extLst>
                <a:ext uri="{FF2B5EF4-FFF2-40B4-BE49-F238E27FC236}">
                  <a16:creationId xmlns="" xmlns:a16="http://schemas.microsoft.com/office/drawing/2014/main" id="{21B5EF17-359B-490E-A218-D7147411C1A2}"/>
                </a:ext>
              </a:extLst>
            </p:cNvPr>
            <p:cNvSpPr/>
            <p:nvPr/>
          </p:nvSpPr>
          <p:spPr>
            <a:xfrm>
              <a:off x="6230868" y="1134641"/>
              <a:ext cx="1131631" cy="2832729"/>
            </a:xfrm>
            <a:prstGeom prst="rect">
              <a:avLst/>
            </a:prstGeom>
            <a:ln>
              <a:prstDash val="dash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0" marR="0" lvl="1" indent="0" algn="l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67" name="Группа 66">
            <a:extLst>
              <a:ext uri="{FF2B5EF4-FFF2-40B4-BE49-F238E27FC236}">
                <a16:creationId xmlns="" xmlns:a16="http://schemas.microsoft.com/office/drawing/2014/main" id="{28F99F22-CF05-4D70-9E0D-1D2D39C1FBFF}"/>
              </a:ext>
            </a:extLst>
          </p:cNvPr>
          <p:cNvGrpSpPr/>
          <p:nvPr/>
        </p:nvGrpSpPr>
        <p:grpSpPr>
          <a:xfrm>
            <a:off x="6013421" y="2406268"/>
            <a:ext cx="318740" cy="293790"/>
            <a:chOff x="1411221" y="731262"/>
            <a:chExt cx="480152" cy="293790"/>
          </a:xfrm>
        </p:grpSpPr>
        <p:sp>
          <p:nvSpPr>
            <p:cNvPr id="68" name="Стрелка вправо 163">
              <a:extLst>
                <a:ext uri="{FF2B5EF4-FFF2-40B4-BE49-F238E27FC236}">
                  <a16:creationId xmlns="" xmlns:a16="http://schemas.microsoft.com/office/drawing/2014/main" id="{A8A81DB1-5F1A-4E0C-B98F-558774262E47}"/>
                </a:ext>
              </a:extLst>
            </p:cNvPr>
            <p:cNvSpPr/>
            <p:nvPr/>
          </p:nvSpPr>
          <p:spPr>
            <a:xfrm>
              <a:off x="1411221" y="731262"/>
              <a:ext cx="480152" cy="293790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0072BC">
                <a:tint val="60000"/>
                <a:hueOff val="0"/>
                <a:satOff val="0"/>
                <a:lumOff val="0"/>
                <a:alphaOff val="0"/>
              </a:srgbClr>
            </a:solidFill>
            <a:ln>
              <a:noFill/>
            </a:ln>
            <a:effectLst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69" name="Стрелка вправо 4">
              <a:extLst>
                <a:ext uri="{FF2B5EF4-FFF2-40B4-BE49-F238E27FC236}">
                  <a16:creationId xmlns="" xmlns:a16="http://schemas.microsoft.com/office/drawing/2014/main" id="{57D471D2-4EDE-4188-A7D4-B1C6ED63EC7E}"/>
                </a:ext>
              </a:extLst>
            </p:cNvPr>
            <p:cNvSpPr/>
            <p:nvPr/>
          </p:nvSpPr>
          <p:spPr>
            <a:xfrm>
              <a:off x="1411221" y="790020"/>
              <a:ext cx="392015" cy="1762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marR="0" lvl="0" indent="0" algn="ctr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70" name="Группа 69">
            <a:extLst>
              <a:ext uri="{FF2B5EF4-FFF2-40B4-BE49-F238E27FC236}">
                <a16:creationId xmlns="" xmlns:a16="http://schemas.microsoft.com/office/drawing/2014/main" id="{1BF303A7-99CA-489D-8473-3358A80942E5}"/>
              </a:ext>
            </a:extLst>
          </p:cNvPr>
          <p:cNvGrpSpPr/>
          <p:nvPr/>
        </p:nvGrpSpPr>
        <p:grpSpPr>
          <a:xfrm>
            <a:off x="6987381" y="3450924"/>
            <a:ext cx="1650592" cy="517394"/>
            <a:chOff x="1411221" y="731262"/>
            <a:chExt cx="480152" cy="293790"/>
          </a:xfrm>
        </p:grpSpPr>
        <p:sp>
          <p:nvSpPr>
            <p:cNvPr id="71" name="Стрелка вправо 163">
              <a:extLst>
                <a:ext uri="{FF2B5EF4-FFF2-40B4-BE49-F238E27FC236}">
                  <a16:creationId xmlns="" xmlns:a16="http://schemas.microsoft.com/office/drawing/2014/main" id="{8E47884E-BC24-4F94-8C9F-54A6A9939EAC}"/>
                </a:ext>
              </a:extLst>
            </p:cNvPr>
            <p:cNvSpPr/>
            <p:nvPr/>
          </p:nvSpPr>
          <p:spPr>
            <a:xfrm>
              <a:off x="1411221" y="731262"/>
              <a:ext cx="480152" cy="293790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0072BC">
                <a:tint val="60000"/>
                <a:hueOff val="0"/>
                <a:satOff val="0"/>
                <a:lumOff val="0"/>
                <a:alphaOff val="0"/>
              </a:srgbClr>
            </a:solidFill>
            <a:ln>
              <a:noFill/>
            </a:ln>
            <a:effectLst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72" name="Стрелка вправо 4">
              <a:extLst>
                <a:ext uri="{FF2B5EF4-FFF2-40B4-BE49-F238E27FC236}">
                  <a16:creationId xmlns="" xmlns:a16="http://schemas.microsoft.com/office/drawing/2014/main" id="{38BE9CFE-89E1-4FB9-9568-ABA75B0C8DB1}"/>
                </a:ext>
              </a:extLst>
            </p:cNvPr>
            <p:cNvSpPr/>
            <p:nvPr/>
          </p:nvSpPr>
          <p:spPr>
            <a:xfrm>
              <a:off x="1411221" y="790020"/>
              <a:ext cx="392015" cy="1762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marR="0" lvl="0" indent="0" algn="ctr" defTabSz="533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4984CCB1-F41A-4FFB-83A3-0820B006B6DE}"/>
              </a:ext>
            </a:extLst>
          </p:cNvPr>
          <p:cNvSpPr/>
          <p:nvPr/>
        </p:nvSpPr>
        <p:spPr>
          <a:xfrm>
            <a:off x="3963357" y="3418186"/>
            <a:ext cx="2628989" cy="5724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defRPr/>
            </a:pPr>
            <a:r>
              <a:rPr lang="ru-RU" sz="1600" dirty="0">
                <a:solidFill>
                  <a:srgbClr val="3B8579"/>
                </a:solidFill>
              </a:rPr>
              <a:t>Минтруд России</a:t>
            </a:r>
          </a:p>
          <a:p>
            <a:pPr marL="0" lvl="1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defRPr/>
            </a:pPr>
            <a:r>
              <a:rPr lang="ru-RU" sz="1600" dirty="0">
                <a:solidFill>
                  <a:srgbClr val="3B8579"/>
                </a:solidFill>
              </a:rPr>
              <a:t>(устанавливает требования)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42E8C95-270D-4668-B9E9-92567FBB9CD2}"/>
              </a:ext>
            </a:extLst>
          </p:cNvPr>
          <p:cNvSpPr/>
          <p:nvPr/>
        </p:nvSpPr>
        <p:spPr>
          <a:xfrm>
            <a:off x="3920954" y="4593141"/>
            <a:ext cx="2642958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defRPr/>
            </a:pPr>
            <a:r>
              <a:rPr lang="ru-RU" sz="1600" dirty="0">
                <a:solidFill>
                  <a:srgbClr val="0070C0"/>
                </a:solidFill>
              </a:rPr>
              <a:t>Система сертификации Экспертов СОУТ - функционирует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73" name="Прямоугольник 72">
            <a:extLst>
              <a:ext uri="{FF2B5EF4-FFF2-40B4-BE49-F238E27FC236}">
                <a16:creationId xmlns="" xmlns:a16="http://schemas.microsoft.com/office/drawing/2014/main" id="{47D4D9F9-5579-4D07-A309-BDDE592F154A}"/>
              </a:ext>
            </a:extLst>
          </p:cNvPr>
          <p:cNvSpPr/>
          <p:nvPr/>
        </p:nvSpPr>
        <p:spPr>
          <a:xfrm>
            <a:off x="3920954" y="1243046"/>
            <a:ext cx="2642958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defRPr/>
            </a:pPr>
            <a:r>
              <a:rPr lang="ru-RU" sz="1600" dirty="0">
                <a:solidFill>
                  <a:srgbClr val="3B8579"/>
                </a:solidFill>
              </a:rPr>
              <a:t>Система сертификации Экспертов ОПР – </a:t>
            </a:r>
            <a:r>
              <a:rPr lang="ru-RU" sz="1600" dirty="0">
                <a:solidFill>
                  <a:srgbClr val="C00000"/>
                </a:solidFill>
              </a:rPr>
              <a:t>не функционирует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4" name="Прямоугольник 73">
            <a:extLst>
              <a:ext uri="{FF2B5EF4-FFF2-40B4-BE49-F238E27FC236}">
                <a16:creationId xmlns="" xmlns:a16="http://schemas.microsoft.com/office/drawing/2014/main" id="{752279C7-55FA-41BE-BAFE-10DC383F9BA7}"/>
              </a:ext>
            </a:extLst>
          </p:cNvPr>
          <p:cNvSpPr/>
          <p:nvPr/>
        </p:nvSpPr>
        <p:spPr>
          <a:xfrm>
            <a:off x="6899648" y="2665442"/>
            <a:ext cx="1738325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defRPr/>
            </a:pPr>
            <a:r>
              <a:rPr lang="ru-RU" sz="1600" dirty="0">
                <a:solidFill>
                  <a:srgbClr val="C00000"/>
                </a:solidFill>
              </a:rPr>
              <a:t>ЕДИНЫЙ Отчет по ОПР (включая СОУТ)</a:t>
            </a:r>
          </a:p>
        </p:txBody>
      </p:sp>
    </p:spTree>
    <p:extLst>
      <p:ext uri="{BB962C8B-B14F-4D97-AF65-F5344CB8AC3E}">
        <p14:creationId xmlns:p14="http://schemas.microsoft.com/office/powerpoint/2010/main" val="40257174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6121"/>
            <a:ext cx="12149742" cy="3680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rgbClr val="3B8579"/>
                </a:solidFill>
              </a:rPr>
              <a:t>ВЫВОДЫ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75732" y="1802563"/>
            <a:ext cx="10668001" cy="817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dirty="0">
                <a:solidFill>
                  <a:srgbClr val="3B8579"/>
                </a:solidFill>
              </a:rPr>
              <a:t>1. В рамках изменения ПОДХОДОВ к организации процессов по охране труда установить взаимосвязи между результатами ОПР и проведением медицинских осмотров, обучения, инструктирования работников, выдачу работникам СИЗ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34999" y="2970963"/>
            <a:ext cx="10668001" cy="817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dirty="0">
                <a:solidFill>
                  <a:srgbClr val="3B8579"/>
                </a:solidFill>
              </a:rPr>
              <a:t>2. Произвести расчеты между фактическими затратами на обеспечение медицинских осмотров, обучения, инструктирования работников, выдачу СИЗ до внедрения процессов оценки и управления профессиональными рисками и после реализации мероприятий по ОТ в связке с объемом опасностей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634999" y="4138526"/>
            <a:ext cx="10668001" cy="817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dirty="0">
                <a:solidFill>
                  <a:srgbClr val="3B8579"/>
                </a:solidFill>
              </a:rPr>
              <a:t>3. Провести сравнительный анализ расходов на обеспечение функционирования отдельных процессов ОТ до и после внедрения процессов оценки и управления профессиональными рисками </a:t>
            </a:r>
          </a:p>
        </p:txBody>
      </p:sp>
    </p:spTree>
    <p:extLst>
      <p:ext uri="{BB962C8B-B14F-4D97-AF65-F5344CB8AC3E}">
        <p14:creationId xmlns:p14="http://schemas.microsoft.com/office/powerpoint/2010/main" val="19048179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3429000"/>
            <a:ext cx="12192000" cy="1264920"/>
          </a:xfrm>
          <a:prstGeom prst="rect">
            <a:avLst/>
          </a:prstGeom>
          <a:solidFill>
            <a:srgbClr val="FEF9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96000" tIns="360000" rtlCol="0" anchor="t" anchorCtr="0"/>
          <a:lstStyle/>
          <a:p>
            <a:pPr marL="263525"/>
            <a:r>
              <a:rPr lang="ru-RU" sz="3200" b="1" cap="all" dirty="0">
                <a:solidFill>
                  <a:schemeClr val="accent1">
                    <a:lumMod val="75000"/>
                  </a:schemeClr>
                </a:solidFill>
                <a:ea typeface="Microsoft JhengHei UI Light" panose="020B0304030504040204" pitchFamily="34" charset="-120"/>
              </a:rPr>
              <a:t>СПАСИБО ЗА ВНИМАНИЕ!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49140"/>
            <a:ext cx="12196162" cy="1689494"/>
          </a:xfrm>
          <a:prstGeom prst="rect">
            <a:avLst/>
          </a:prstGeom>
          <a:effectLst>
            <a:softEdge rad="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4FE6ACB5-0467-4B97-A4C5-1619024205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090" y="479248"/>
            <a:ext cx="3338423" cy="902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66758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21625</TotalTime>
  <Words>5002</Words>
  <Application>Microsoft Office PowerPoint</Application>
  <PresentationFormat>Произвольный</PresentationFormat>
  <Paragraphs>1050</Paragraphs>
  <Slides>19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Схема функционирования СУОТ организации</vt:lpstr>
      <vt:lpstr>Этапы оценки профессиональных рисков</vt:lpstr>
      <vt:lpstr>Исходные данные для оценки</vt:lpstr>
      <vt:lpstr>Условия труда работников</vt:lpstr>
      <vt:lpstr>Профессиональные риски работников Филиал ООО «Джон Дир Русь» в г. Оренбурге</vt:lpstr>
      <vt:lpstr>Профессиональные риски работников АО «Птицефабрика Роскар» Ленинградская область</vt:lpstr>
      <vt:lpstr>Профессиональные риски работников ОАО «Кемеровоспецстрой»</vt:lpstr>
      <vt:lpstr>Медицинские осмотры работников в зависимости от результатов ОПР</vt:lpstr>
      <vt:lpstr>Обучение и инструктирование работников</vt:lpstr>
      <vt:lpstr>Предложения по организации обучения и Инструктирования работников в зависимости от результатов ОПР</vt:lpstr>
      <vt:lpstr>Выдача СИЗ работникам</vt:lpstr>
      <vt:lpstr>Предложения по организации обеспечения СИЗ работникам в зависимости от результатов ОПР</vt:lpstr>
      <vt:lpstr>Цикл управления количеством травм (Nтравм).  Организация контрольно-надзорной деятельности. СЕЙЧАС</vt:lpstr>
      <vt:lpstr>Цикл управления количеством травм (Nтравм). Организация контрольно-надзорной деятельности НЕОБХОДИМО</vt:lpstr>
      <vt:lpstr>Мотивация работодателей проводить ОПР</vt:lpstr>
      <vt:lpstr>Система государственного регулирования работ по ОТ (СОУТ и ОПР)</vt:lpstr>
      <vt:lpstr>ВЫВОДЫ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Andrey</dc:creator>
  <cp:lastModifiedBy>admin</cp:lastModifiedBy>
  <cp:revision>182</cp:revision>
  <dcterms:created xsi:type="dcterms:W3CDTF">2020-08-20T11:26:42Z</dcterms:created>
  <dcterms:modified xsi:type="dcterms:W3CDTF">2020-10-29T08:58:12Z</dcterms:modified>
</cp:coreProperties>
</file>